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Josefin Slab"/>
      <p:regular r:id="rId49"/>
      <p:bold r:id="rId50"/>
      <p:italic r:id="rId51"/>
      <p:boldItalic r:id="rId52"/>
    </p:embeddedFont>
    <p:embeddedFont>
      <p:font typeface="Anton"/>
      <p:regular r:id="rId53"/>
    </p:embeddedFont>
    <p:embeddedFont>
      <p:font typeface="Fira Sans Condensed Light"/>
      <p:regular r:id="rId54"/>
      <p:bold r:id="rId55"/>
      <p:italic r:id="rId56"/>
      <p:boldItalic r:id="rId57"/>
    </p:embeddedFont>
    <p:embeddedFont>
      <p:font typeface="Fira Sans Condensed"/>
      <p:regular r:id="rId58"/>
      <p:bold r:id="rId59"/>
      <p:italic r:id="rId60"/>
      <p:boldItalic r:id="rId61"/>
    </p:embeddedFont>
    <p:embeddedFont>
      <p:font typeface="Rajdhani Medium"/>
      <p:regular r:id="rId62"/>
      <p:bold r:id="rId63"/>
    </p:embeddedFont>
    <p:embeddedFont>
      <p:font typeface="Advent Pro Light"/>
      <p:regular r:id="rId64"/>
      <p:bold r:id="rId65"/>
    </p:embeddedFont>
    <p:embeddedFont>
      <p:font typeface="Rajdhani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3192D5-E7AE-4718-B372-8B5557439815}">
  <a:tblStyle styleId="{573192D5-E7AE-4718-B372-8B555743981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Josefin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jdhaniMedium-regular.fntdata"/><Relationship Id="rId61" Type="http://schemas.openxmlformats.org/officeDocument/2006/relationships/font" Target="fonts/FiraSansCondensed-boldItalic.fntdata"/><Relationship Id="rId20" Type="http://schemas.openxmlformats.org/officeDocument/2006/relationships/slide" Target="slides/slide15.xml"/><Relationship Id="rId64" Type="http://schemas.openxmlformats.org/officeDocument/2006/relationships/font" Target="fonts/AdventProLight-regular.fntdata"/><Relationship Id="rId63" Type="http://schemas.openxmlformats.org/officeDocument/2006/relationships/font" Target="fonts/RajdhaniMedium-bold.fntdata"/><Relationship Id="rId22" Type="http://schemas.openxmlformats.org/officeDocument/2006/relationships/slide" Target="slides/slide17.xml"/><Relationship Id="rId66" Type="http://schemas.openxmlformats.org/officeDocument/2006/relationships/font" Target="fonts/Rajdhani-regular.fntdata"/><Relationship Id="rId21" Type="http://schemas.openxmlformats.org/officeDocument/2006/relationships/slide" Target="slides/slide16.xml"/><Relationship Id="rId65" Type="http://schemas.openxmlformats.org/officeDocument/2006/relationships/font" Target="fonts/AdventPro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Rajdhani-bold.fntdata"/><Relationship Id="rId60" Type="http://schemas.openxmlformats.org/officeDocument/2006/relationships/font" Target="fonts/FiraSansCondense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JosefinSlab-italic.fntdata"/><Relationship Id="rId50" Type="http://schemas.openxmlformats.org/officeDocument/2006/relationships/font" Target="fonts/JosefinSlab-bold.fntdata"/><Relationship Id="rId53" Type="http://schemas.openxmlformats.org/officeDocument/2006/relationships/font" Target="fonts/Anton-regular.fntdata"/><Relationship Id="rId52" Type="http://schemas.openxmlformats.org/officeDocument/2006/relationships/font" Target="fonts/JosefinSlab-boldItalic.fntdata"/><Relationship Id="rId11" Type="http://schemas.openxmlformats.org/officeDocument/2006/relationships/slide" Target="slides/slide6.xml"/><Relationship Id="rId55" Type="http://schemas.openxmlformats.org/officeDocument/2006/relationships/font" Target="fonts/FiraSansCondensedLight-bold.fntdata"/><Relationship Id="rId10" Type="http://schemas.openxmlformats.org/officeDocument/2006/relationships/slide" Target="slides/slide5.xml"/><Relationship Id="rId54" Type="http://schemas.openxmlformats.org/officeDocument/2006/relationships/font" Target="fonts/FiraSansCondensedLight-regular.fntdata"/><Relationship Id="rId13" Type="http://schemas.openxmlformats.org/officeDocument/2006/relationships/slide" Target="slides/slide8.xml"/><Relationship Id="rId57" Type="http://schemas.openxmlformats.org/officeDocument/2006/relationships/font" Target="fonts/FiraSansCondensed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FiraSansCondensedLight-italic.fntdata"/><Relationship Id="rId15" Type="http://schemas.openxmlformats.org/officeDocument/2006/relationships/slide" Target="slides/slide10.xml"/><Relationship Id="rId59" Type="http://schemas.openxmlformats.org/officeDocument/2006/relationships/font" Target="fonts/FiraSansCondensed-bold.fntdata"/><Relationship Id="rId14" Type="http://schemas.openxmlformats.org/officeDocument/2006/relationships/slide" Target="slides/slide9.xml"/><Relationship Id="rId58" Type="http://schemas.openxmlformats.org/officeDocument/2006/relationships/font" Target="fonts/FiraSansCondense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f7ce62d2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f7ce62d2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f7ce62d2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f7ce62d2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f7ce62d2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f7ce62d2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f7ce62d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f7ce62d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f7ce62d2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f7ce62d2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f831ecc2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cf831ecc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f831ecc2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f831ecc2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f7ea4081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f7ea4081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f7ea4081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f7ea4081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f831ecc2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f831ecc2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f831ecc2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cf831ecc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f7ea4081c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f7ea4081c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f7ea4081c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f7ea4081c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f7ea4081c_0_2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f7ea4081c_0_2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f7ea4081c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f7ea4081c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f7ea4081c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f7ea4081c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f831ecc2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f831ecc2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f7ea4081c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f7ea4081c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f7ea4081c_0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f7ea4081c_0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f7ea4081c_0_1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f7ea4081c_0_1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f7ea4081c_0_1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f7ea4081c_0_1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7ce62d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f7ce62d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f7ea4081c_0_1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f7ea4081c_0_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f7ea4081c_0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f7ea4081c_0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f831ecc22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f831ecc2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f7ea4081c_0_1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f7ea4081c_0_1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cf7ea40989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cf7ea4098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f7ea4098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cf7ea409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f7ea40989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cf7ea4098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f7ea40989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cf7ea409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f7ea40989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cf7ea4098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f7ea40989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cf7ea4098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f7ce62d2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f7ce62d2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f7ea40989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cf7ea4098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f7ea40989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cf7ea4098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f7ea40989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cf7ea4098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f7ea40989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cf7ea4098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f7ce62d2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f7ce62d2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f7ce62d2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f7ce62d2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7ce62d2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f7ce62d2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f7ce62d2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f7ce62d2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f7ce62d2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f7ce62d2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BLANK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3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i="0" lang="en" sz="900" u="none" cap="none" strike="noStrike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i="0" lang="en" sz="900" u="none" cap="none" strike="noStrike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i="0" lang="en" sz="900" u="none" cap="none" strike="noStrike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b="0" i="0" sz="9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jpg"/><Relationship Id="rId4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jpg"/><Relationship Id="rId4" Type="http://schemas.openxmlformats.org/officeDocument/2006/relationships/image" Target="../media/image3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jp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jpg"/><Relationship Id="rId4" Type="http://schemas.openxmlformats.org/officeDocument/2006/relationships/hyperlink" Target="https://www.freepik.com/free-vector/artificial-face-recognition-abstract-technology_5500780.htm/?utm_source=slidesgo_template&amp;utm_medium=referral-link&amp;utm_campaign=sg_resources&amp;utm_content=freepi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jp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jp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jp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Relationship Id="rId4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g"/><Relationship Id="rId4" Type="http://schemas.openxmlformats.org/officeDocument/2006/relationships/image" Target="../media/image48.png"/><Relationship Id="rId5" Type="http://schemas.openxmlformats.org/officeDocument/2006/relationships/image" Target="../media/image59.jpg"/><Relationship Id="rId6" Type="http://schemas.openxmlformats.org/officeDocument/2006/relationships/image" Target="../media/image6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jp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Relationship Id="rId4" Type="http://schemas.openxmlformats.org/officeDocument/2006/relationships/hyperlink" Target="https://valencialie11.shinyapps.io/actormatcher/" TargetMode="External"/><Relationship Id="rId5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K-drama Chemistry Matcher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720000" y="3585075"/>
            <a:ext cx="39309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Chen Xingyu, Jacintha Wee, Valencia Lie</a:t>
            </a:r>
            <a:endParaRPr sz="18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DS3</a:t>
            </a:r>
            <a:endParaRPr sz="18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831675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how to find XPATH for scraping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54837" l="3499" r="33105" t="24437"/>
          <a:stretch/>
        </p:blipFill>
        <p:spPr>
          <a:xfrm>
            <a:off x="44550" y="1261950"/>
            <a:ext cx="9054900" cy="18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4">
            <a:alphaModFix/>
          </a:blip>
          <a:srcRect b="0" l="0" r="0" t="53527"/>
          <a:stretch/>
        </p:blipFill>
        <p:spPr>
          <a:xfrm>
            <a:off x="152513" y="3414500"/>
            <a:ext cx="8839174" cy="8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/>
          <p:nvPr/>
        </p:nvSpPr>
        <p:spPr>
          <a:xfrm>
            <a:off x="6908125" y="2427550"/>
            <a:ext cx="627900" cy="22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0" name="Google Shape;190;p33"/>
          <p:cNvSpPr/>
          <p:nvPr/>
        </p:nvSpPr>
        <p:spPr>
          <a:xfrm>
            <a:off x="7281925" y="4002375"/>
            <a:ext cx="448500" cy="22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525"/>
            <a:ext cx="4031024" cy="35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868413" y="4617925"/>
            <a:ext cx="331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Snippet of cleaning the data</a:t>
            </a:r>
            <a:endParaRPr b="1" sz="1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350" y="1500250"/>
            <a:ext cx="4761999" cy="31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/>
          <p:nvPr/>
        </p:nvSpPr>
        <p:spPr>
          <a:xfrm>
            <a:off x="5196350" y="4617925"/>
            <a:ext cx="265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Cleaning while scraping</a:t>
            </a:r>
            <a:endParaRPr b="1" sz="1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720000" y="340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EDA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25" y="984075"/>
            <a:ext cx="4185275" cy="38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50" y="1082538"/>
            <a:ext cx="4409800" cy="36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EDA (cont)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25" y="1220850"/>
            <a:ext cx="67627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idx="1" type="subTitle"/>
          </p:nvPr>
        </p:nvSpPr>
        <p:spPr>
          <a:xfrm>
            <a:off x="6474525" y="837275"/>
            <a:ext cx="22542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ajdhani"/>
                <a:ea typeface="Rajdhani"/>
                <a:cs typeface="Rajdhani"/>
                <a:sym typeface="Rajdhani"/>
              </a:rPr>
              <a:t>Next Up…</a:t>
            </a:r>
            <a:endParaRPr b="1" sz="4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ajdhani"/>
                <a:ea typeface="Rajdhani"/>
                <a:cs typeface="Rajdhani"/>
                <a:sym typeface="Rajdhani"/>
              </a:rPr>
              <a:t>Machine Learning Models</a:t>
            </a:r>
            <a:endParaRPr b="1" sz="40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8" name="Google Shape;218;p37"/>
          <p:cNvSpPr txBox="1"/>
          <p:nvPr>
            <p:ph idx="2" type="title"/>
          </p:nvPr>
        </p:nvSpPr>
        <p:spPr>
          <a:xfrm>
            <a:off x="1051350" y="293525"/>
            <a:ext cx="46308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Text Analysis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can we use reviews left by viewers to measure chemistry?</a:t>
            </a:r>
            <a:endParaRPr sz="2800"/>
          </a:p>
        </p:txBody>
      </p:sp>
      <p:sp>
        <p:nvSpPr>
          <p:cNvPr id="219" name="Google Shape;219;p37"/>
          <p:cNvSpPr txBox="1"/>
          <p:nvPr>
            <p:ph idx="2" type="title"/>
          </p:nvPr>
        </p:nvSpPr>
        <p:spPr>
          <a:xfrm>
            <a:off x="1051350" y="2599000"/>
            <a:ext cx="43467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Image Analysis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can we account for actors and actresses with little reviews/dramas?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300"/>
              <a:t>PATTERN MATCHING AND SENTIMENT ANALYSIS</a:t>
            </a:r>
            <a:endParaRPr sz="5300"/>
          </a:p>
        </p:txBody>
      </p:sp>
      <p:sp>
        <p:nvSpPr>
          <p:cNvPr id="225" name="Google Shape;225;p38"/>
          <p:cNvSpPr txBox="1"/>
          <p:nvPr>
            <p:ph idx="2" type="title"/>
          </p:nvPr>
        </p:nvSpPr>
        <p:spPr>
          <a:xfrm>
            <a:off x="4849169" y="1001125"/>
            <a:ext cx="31452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6" name="Google Shape;226;p38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idx="6" type="title"/>
          </p:nvPr>
        </p:nvSpPr>
        <p:spPr>
          <a:xfrm>
            <a:off x="556000" y="690050"/>
            <a:ext cx="19722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Steps</a:t>
            </a:r>
            <a:endParaRPr sz="2600"/>
          </a:p>
        </p:txBody>
      </p:sp>
      <p:sp>
        <p:nvSpPr>
          <p:cNvPr id="232" name="Google Shape;232;p39"/>
          <p:cNvSpPr txBox="1"/>
          <p:nvPr/>
        </p:nvSpPr>
        <p:spPr>
          <a:xfrm>
            <a:off x="844575" y="80675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Extract lines with keywords (chemistry, relationship…)</a:t>
            </a:r>
            <a:endParaRPr sz="20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Find the pair in lines</a:t>
            </a:r>
            <a:endParaRPr sz="20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Sentiment analysis for each pair</a:t>
            </a:r>
            <a:endParaRPr sz="20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89175" y="2025225"/>
            <a:ext cx="38361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cxnSp>
        <p:nvCxnSpPr>
          <p:cNvPr id="238" name="Google Shape;238;p40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9" name="Google Shape;239;p40"/>
          <p:cNvSpPr txBox="1"/>
          <p:nvPr/>
        </p:nvSpPr>
        <p:spPr>
          <a:xfrm>
            <a:off x="6446525" y="114977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Drop non-English reviews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40" name="Google Shape;240;p40"/>
          <p:cNvSpPr txBox="1"/>
          <p:nvPr/>
        </p:nvSpPr>
        <p:spPr>
          <a:xfrm>
            <a:off x="4633400" y="114977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Language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6446525" y="23035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Replace emojis and emoticons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6446525" y="33673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Replace pronouns with actor/actress names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4633400" y="225853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Emojis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3927750" y="33673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Pronouns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45" name="Google Shape;245;p40"/>
          <p:cNvCxnSpPr/>
          <p:nvPr/>
        </p:nvCxnSpPr>
        <p:spPr>
          <a:xfrm>
            <a:off x="6047475" y="146297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40"/>
          <p:cNvCxnSpPr/>
          <p:nvPr/>
        </p:nvCxnSpPr>
        <p:spPr>
          <a:xfrm>
            <a:off x="6047500" y="25717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0"/>
          <p:cNvCxnSpPr/>
          <p:nvPr/>
        </p:nvCxnSpPr>
        <p:spPr>
          <a:xfrm>
            <a:off x="6047475" y="368052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200" y="959225"/>
            <a:ext cx="6020600" cy="37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 txBox="1"/>
          <p:nvPr>
            <p:ph idx="6" type="title"/>
          </p:nvPr>
        </p:nvSpPr>
        <p:spPr>
          <a:xfrm>
            <a:off x="582700" y="218450"/>
            <a:ext cx="19722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6" type="title"/>
          </p:nvPr>
        </p:nvSpPr>
        <p:spPr>
          <a:xfrm>
            <a:off x="582700" y="218450"/>
            <a:ext cx="19722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</a:t>
            </a:r>
            <a:endParaRPr sz="2600"/>
          </a:p>
        </p:txBody>
      </p:sp>
      <p:grpSp>
        <p:nvGrpSpPr>
          <p:cNvPr id="259" name="Google Shape;259;p42"/>
          <p:cNvGrpSpPr/>
          <p:nvPr/>
        </p:nvGrpSpPr>
        <p:grpSpPr>
          <a:xfrm>
            <a:off x="728371" y="959189"/>
            <a:ext cx="7865329" cy="3155246"/>
            <a:chOff x="1421022" y="1284147"/>
            <a:chExt cx="7151600" cy="2830325"/>
          </a:xfrm>
        </p:grpSpPr>
        <p:pic>
          <p:nvPicPr>
            <p:cNvPr id="260" name="Google Shape;26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022" y="1284147"/>
              <a:ext cx="7151600" cy="28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42"/>
            <p:cNvSpPr txBox="1"/>
            <p:nvPr/>
          </p:nvSpPr>
          <p:spPr>
            <a:xfrm>
              <a:off x="4597892" y="3346250"/>
              <a:ext cx="1871400" cy="70410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Return a list of possible languages with highest possibility first</a:t>
              </a:r>
              <a:endParaRPr sz="1300"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82950" y="971850"/>
            <a:ext cx="4722000" cy="3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300"/>
              <a:t>WEBSCRAPING,</a:t>
            </a:r>
            <a:endParaRPr sz="53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300"/>
              <a:t>DATA CLEANING AND EDA</a:t>
            </a:r>
            <a:endParaRPr sz="5300"/>
          </a:p>
        </p:txBody>
      </p:sp>
      <p:sp>
        <p:nvSpPr>
          <p:cNvPr id="116" name="Google Shape;116;p25"/>
          <p:cNvSpPr txBox="1"/>
          <p:nvPr>
            <p:ph idx="2" type="title"/>
          </p:nvPr>
        </p:nvSpPr>
        <p:spPr>
          <a:xfrm>
            <a:off x="4849169" y="1001125"/>
            <a:ext cx="31452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17" name="Google Shape;117;p25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375" y="862775"/>
            <a:ext cx="6622674" cy="40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3"/>
          <p:cNvSpPr txBox="1"/>
          <p:nvPr>
            <p:ph type="title"/>
          </p:nvPr>
        </p:nvSpPr>
        <p:spPr>
          <a:xfrm>
            <a:off x="907675" y="218450"/>
            <a:ext cx="1636200" cy="5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</a:t>
            </a:r>
            <a:endParaRPr sz="2600"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950" y="3971300"/>
            <a:ext cx="1122800" cy="2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600" y="1904950"/>
            <a:ext cx="992800" cy="2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idx="6" type="title"/>
          </p:nvPr>
        </p:nvSpPr>
        <p:spPr>
          <a:xfrm>
            <a:off x="403425" y="151225"/>
            <a:ext cx="19722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Emojis</a:t>
            </a:r>
            <a:endParaRPr sz="2600"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460" y="739525"/>
            <a:ext cx="6147087" cy="40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45"/>
          <p:cNvGrpSpPr/>
          <p:nvPr/>
        </p:nvGrpSpPr>
        <p:grpSpPr>
          <a:xfrm>
            <a:off x="720100" y="509825"/>
            <a:ext cx="7704000" cy="3695475"/>
            <a:chOff x="720100" y="509825"/>
            <a:chExt cx="7704000" cy="3695475"/>
          </a:xfrm>
        </p:grpSpPr>
        <p:sp>
          <p:nvSpPr>
            <p:cNvPr id="281" name="Google Shape;281;p45"/>
            <p:cNvSpPr txBox="1"/>
            <p:nvPr/>
          </p:nvSpPr>
          <p:spPr>
            <a:xfrm>
              <a:off x="1848275" y="1557625"/>
              <a:ext cx="2208600" cy="12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412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their</a:t>
              </a:r>
              <a:r>
                <a:rPr lang="en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chemistry was GREAT, and i was so into them i cried oceans i laughed hysterically</a:t>
              </a:r>
              <a:endParaRPr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282" name="Google Shape;282;p45"/>
            <p:cNvSpPr txBox="1"/>
            <p:nvPr/>
          </p:nvSpPr>
          <p:spPr>
            <a:xfrm>
              <a:off x="5803499" y="1894325"/>
              <a:ext cx="2208600" cy="7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CC412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Her</a:t>
              </a:r>
              <a:r>
                <a:rPr lang="en" sz="130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chemistry with Gong Yoo was there but there were times I didn't feel as much for Goblin/Eun Tak couple as I did for Goblin/Grim Reaper</a:t>
              </a:r>
              <a:endPara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283" name="Google Shape;283;p45"/>
            <p:cNvSpPr txBox="1"/>
            <p:nvPr/>
          </p:nvSpPr>
          <p:spPr>
            <a:xfrm>
              <a:off x="1725925" y="3491450"/>
              <a:ext cx="2208600" cy="7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And </a:t>
              </a:r>
              <a:r>
                <a:rPr b="1" lang="en">
                  <a:solidFill>
                    <a:srgbClr val="CC412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his</a:t>
              </a:r>
              <a:r>
                <a:rPr lang="en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chemistry with Lee Da Hee felt so real</a:t>
              </a:r>
              <a:endParaRPr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284" name="Google Shape;284;p45"/>
            <p:cNvSpPr txBox="1"/>
            <p:nvPr/>
          </p:nvSpPr>
          <p:spPr>
            <a:xfrm>
              <a:off x="5803500" y="3491450"/>
              <a:ext cx="2354400" cy="7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The chemistry between </a:t>
              </a:r>
              <a:r>
                <a:rPr b="1" lang="en">
                  <a:solidFill>
                    <a:srgbClr val="CC412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them</a:t>
              </a:r>
              <a:r>
                <a:rPr lang="en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is a little and awkward</a:t>
              </a:r>
              <a:endParaRPr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285" name="Google Shape;285;p45"/>
            <p:cNvSpPr txBox="1"/>
            <p:nvPr/>
          </p:nvSpPr>
          <p:spPr>
            <a:xfrm>
              <a:off x="720100" y="509825"/>
              <a:ext cx="7704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3F3F3"/>
                  </a:solidFill>
                  <a:latin typeface="Rajdhani"/>
                  <a:ea typeface="Rajdhani"/>
                  <a:cs typeface="Rajdhani"/>
                  <a:sym typeface="Rajdhani"/>
                </a:rPr>
                <a:t>Who?</a:t>
              </a:r>
              <a:endParaRPr b="1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cxnSp>
          <p:nvCxnSpPr>
            <p:cNvPr id="286" name="Google Shape;286;p45"/>
            <p:cNvCxnSpPr/>
            <p:nvPr/>
          </p:nvCxnSpPr>
          <p:spPr>
            <a:xfrm flipH="1">
              <a:off x="1670975" y="1689850"/>
              <a:ext cx="9900" cy="99450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287" name="Google Shape;287;p45"/>
            <p:cNvCxnSpPr/>
            <p:nvPr/>
          </p:nvCxnSpPr>
          <p:spPr>
            <a:xfrm>
              <a:off x="1670925" y="3479000"/>
              <a:ext cx="0" cy="72630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288" name="Google Shape;288;p45"/>
            <p:cNvCxnSpPr/>
            <p:nvPr/>
          </p:nvCxnSpPr>
          <p:spPr>
            <a:xfrm>
              <a:off x="5670275" y="3479000"/>
              <a:ext cx="0" cy="72630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grpSp>
          <p:nvGrpSpPr>
            <p:cNvPr id="289" name="Google Shape;289;p45"/>
            <p:cNvGrpSpPr/>
            <p:nvPr/>
          </p:nvGrpSpPr>
          <p:grpSpPr>
            <a:xfrm>
              <a:off x="1160317" y="1991471"/>
              <a:ext cx="343269" cy="342505"/>
              <a:chOff x="1745217" y="1515471"/>
              <a:chExt cx="343269" cy="342505"/>
            </a:xfrm>
          </p:grpSpPr>
          <p:sp>
            <p:nvSpPr>
              <p:cNvPr id="290" name="Google Shape;290;p45"/>
              <p:cNvSpPr/>
              <p:nvPr/>
            </p:nvSpPr>
            <p:spPr>
              <a:xfrm>
                <a:off x="1854448" y="1647096"/>
                <a:ext cx="22012" cy="21630"/>
              </a:xfrm>
              <a:custGeom>
                <a:rect b="b" l="l" r="r" t="t"/>
                <a:pathLst>
                  <a:path extrusionOk="0" h="679" w="691">
                    <a:moveTo>
                      <a:pt x="346" y="0"/>
                    </a:moveTo>
                    <a:cubicBezTo>
                      <a:pt x="155" y="0"/>
                      <a:pt x="0" y="155"/>
                      <a:pt x="0" y="345"/>
                    </a:cubicBezTo>
                    <a:cubicBezTo>
                      <a:pt x="0" y="536"/>
                      <a:pt x="155" y="679"/>
                      <a:pt x="346" y="679"/>
                    </a:cubicBezTo>
                    <a:cubicBezTo>
                      <a:pt x="536" y="679"/>
                      <a:pt x="691" y="536"/>
                      <a:pt x="691" y="345"/>
                    </a:cubicBezTo>
                    <a:cubicBezTo>
                      <a:pt x="691" y="155"/>
                      <a:pt x="536" y="0"/>
                      <a:pt x="34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5"/>
              <p:cNvSpPr/>
              <p:nvPr/>
            </p:nvSpPr>
            <p:spPr>
              <a:xfrm>
                <a:off x="1906021" y="1647096"/>
                <a:ext cx="21661" cy="21630"/>
              </a:xfrm>
              <a:custGeom>
                <a:rect b="b" l="l" r="r" t="t"/>
                <a:pathLst>
                  <a:path extrusionOk="0" h="679" w="680">
                    <a:moveTo>
                      <a:pt x="334" y="0"/>
                    </a:moveTo>
                    <a:cubicBezTo>
                      <a:pt x="143" y="0"/>
                      <a:pt x="0" y="155"/>
                      <a:pt x="0" y="345"/>
                    </a:cubicBezTo>
                    <a:cubicBezTo>
                      <a:pt x="0" y="536"/>
                      <a:pt x="143" y="679"/>
                      <a:pt x="334" y="679"/>
                    </a:cubicBezTo>
                    <a:cubicBezTo>
                      <a:pt x="524" y="679"/>
                      <a:pt x="679" y="536"/>
                      <a:pt x="679" y="345"/>
                    </a:cubicBezTo>
                    <a:cubicBezTo>
                      <a:pt x="679" y="155"/>
                      <a:pt x="524" y="0"/>
                      <a:pt x="3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5"/>
              <p:cNvSpPr/>
              <p:nvPr/>
            </p:nvSpPr>
            <p:spPr>
              <a:xfrm>
                <a:off x="1956830" y="1647096"/>
                <a:ext cx="22044" cy="21630"/>
              </a:xfrm>
              <a:custGeom>
                <a:rect b="b" l="l" r="r" t="t"/>
                <a:pathLst>
                  <a:path extrusionOk="0" h="679" w="692">
                    <a:moveTo>
                      <a:pt x="346" y="0"/>
                    </a:moveTo>
                    <a:cubicBezTo>
                      <a:pt x="156" y="0"/>
                      <a:pt x="1" y="155"/>
                      <a:pt x="1" y="345"/>
                    </a:cubicBezTo>
                    <a:cubicBezTo>
                      <a:pt x="1" y="536"/>
                      <a:pt x="156" y="679"/>
                      <a:pt x="346" y="679"/>
                    </a:cubicBezTo>
                    <a:cubicBezTo>
                      <a:pt x="537" y="679"/>
                      <a:pt x="691" y="536"/>
                      <a:pt x="691" y="345"/>
                    </a:cubicBezTo>
                    <a:cubicBezTo>
                      <a:pt x="691" y="155"/>
                      <a:pt x="537" y="0"/>
                      <a:pt x="34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5"/>
              <p:cNvSpPr/>
              <p:nvPr/>
            </p:nvSpPr>
            <p:spPr>
              <a:xfrm>
                <a:off x="1745217" y="1515471"/>
                <a:ext cx="343269" cy="342505"/>
              </a:xfrm>
              <a:custGeom>
                <a:rect b="b" l="l" r="r" t="t"/>
                <a:pathLst>
                  <a:path extrusionOk="0" h="10752" w="10776">
                    <a:moveTo>
                      <a:pt x="5382" y="1"/>
                    </a:moveTo>
                    <a:cubicBezTo>
                      <a:pt x="3953" y="1"/>
                      <a:pt x="2608" y="453"/>
                      <a:pt x="1596" y="1286"/>
                    </a:cubicBezTo>
                    <a:cubicBezTo>
                      <a:pt x="560" y="2144"/>
                      <a:pt x="0" y="3251"/>
                      <a:pt x="0" y="4465"/>
                    </a:cubicBezTo>
                    <a:cubicBezTo>
                      <a:pt x="0" y="5513"/>
                      <a:pt x="465" y="6561"/>
                      <a:pt x="1274" y="7359"/>
                    </a:cubicBezTo>
                    <a:cubicBezTo>
                      <a:pt x="2072" y="8121"/>
                      <a:pt x="3120" y="8645"/>
                      <a:pt x="4298" y="8835"/>
                    </a:cubicBezTo>
                    <a:cubicBezTo>
                      <a:pt x="4310" y="9442"/>
                      <a:pt x="4108" y="10014"/>
                      <a:pt x="3703" y="10478"/>
                    </a:cubicBezTo>
                    <a:cubicBezTo>
                      <a:pt x="3655" y="10514"/>
                      <a:pt x="3644" y="10597"/>
                      <a:pt x="3679" y="10657"/>
                    </a:cubicBezTo>
                    <a:cubicBezTo>
                      <a:pt x="3703" y="10704"/>
                      <a:pt x="3763" y="10752"/>
                      <a:pt x="3834" y="10752"/>
                    </a:cubicBezTo>
                    <a:cubicBezTo>
                      <a:pt x="5025" y="10752"/>
                      <a:pt x="6084" y="9966"/>
                      <a:pt x="6442" y="8835"/>
                    </a:cubicBezTo>
                    <a:cubicBezTo>
                      <a:pt x="7406" y="8668"/>
                      <a:pt x="8287" y="8299"/>
                      <a:pt x="9013" y="7752"/>
                    </a:cubicBezTo>
                    <a:cubicBezTo>
                      <a:pt x="9097" y="7692"/>
                      <a:pt x="9109" y="7585"/>
                      <a:pt x="9049" y="7513"/>
                    </a:cubicBezTo>
                    <a:cubicBezTo>
                      <a:pt x="9014" y="7465"/>
                      <a:pt x="8963" y="7441"/>
                      <a:pt x="8913" y="7441"/>
                    </a:cubicBezTo>
                    <a:cubicBezTo>
                      <a:pt x="8877" y="7441"/>
                      <a:pt x="8841" y="7453"/>
                      <a:pt x="8811" y="7478"/>
                    </a:cubicBezTo>
                    <a:cubicBezTo>
                      <a:pt x="8096" y="8014"/>
                      <a:pt x="7215" y="8371"/>
                      <a:pt x="6275" y="8502"/>
                    </a:cubicBezTo>
                    <a:cubicBezTo>
                      <a:pt x="6203" y="8525"/>
                      <a:pt x="6156" y="8561"/>
                      <a:pt x="6132" y="8621"/>
                    </a:cubicBezTo>
                    <a:cubicBezTo>
                      <a:pt x="5894" y="9549"/>
                      <a:pt x="5120" y="10216"/>
                      <a:pt x="4215" y="10371"/>
                    </a:cubicBezTo>
                    <a:cubicBezTo>
                      <a:pt x="4537" y="9859"/>
                      <a:pt x="4703" y="9264"/>
                      <a:pt x="4644" y="8656"/>
                    </a:cubicBezTo>
                    <a:cubicBezTo>
                      <a:pt x="4644" y="8585"/>
                      <a:pt x="4572" y="8502"/>
                      <a:pt x="4489" y="8490"/>
                    </a:cubicBezTo>
                    <a:cubicBezTo>
                      <a:pt x="2084" y="8144"/>
                      <a:pt x="346" y="6442"/>
                      <a:pt x="346" y="4430"/>
                    </a:cubicBezTo>
                    <a:cubicBezTo>
                      <a:pt x="346" y="2156"/>
                      <a:pt x="2608" y="310"/>
                      <a:pt x="5382" y="310"/>
                    </a:cubicBezTo>
                    <a:cubicBezTo>
                      <a:pt x="8168" y="310"/>
                      <a:pt x="10430" y="2156"/>
                      <a:pt x="10430" y="4430"/>
                    </a:cubicBezTo>
                    <a:cubicBezTo>
                      <a:pt x="10430" y="5370"/>
                      <a:pt x="10025" y="6287"/>
                      <a:pt x="9311" y="7013"/>
                    </a:cubicBezTo>
                    <a:cubicBezTo>
                      <a:pt x="9251" y="7097"/>
                      <a:pt x="9251" y="7192"/>
                      <a:pt x="9311" y="7252"/>
                    </a:cubicBezTo>
                    <a:cubicBezTo>
                      <a:pt x="9353" y="7281"/>
                      <a:pt x="9397" y="7296"/>
                      <a:pt x="9439" y="7296"/>
                    </a:cubicBezTo>
                    <a:cubicBezTo>
                      <a:pt x="9481" y="7296"/>
                      <a:pt x="9519" y="7281"/>
                      <a:pt x="9549" y="7252"/>
                    </a:cubicBezTo>
                    <a:cubicBezTo>
                      <a:pt x="10347" y="6466"/>
                      <a:pt x="10775" y="5454"/>
                      <a:pt x="10775" y="4430"/>
                    </a:cubicBezTo>
                    <a:cubicBezTo>
                      <a:pt x="10775" y="3263"/>
                      <a:pt x="10204" y="2144"/>
                      <a:pt x="9180" y="1286"/>
                    </a:cubicBezTo>
                    <a:cubicBezTo>
                      <a:pt x="8168" y="453"/>
                      <a:pt x="6811" y="1"/>
                      <a:pt x="538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45"/>
            <p:cNvGrpSpPr/>
            <p:nvPr/>
          </p:nvGrpSpPr>
          <p:grpSpPr>
            <a:xfrm>
              <a:off x="5137230" y="1665475"/>
              <a:ext cx="520558" cy="994500"/>
              <a:chOff x="1312717" y="1842250"/>
              <a:chExt cx="520558" cy="994500"/>
            </a:xfrm>
          </p:grpSpPr>
          <p:cxnSp>
            <p:nvCxnSpPr>
              <p:cNvPr id="295" name="Google Shape;295;p45"/>
              <p:cNvCxnSpPr/>
              <p:nvPr/>
            </p:nvCxnSpPr>
            <p:spPr>
              <a:xfrm flipH="1">
                <a:off x="1823375" y="1842250"/>
                <a:ext cx="9900" cy="994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  <p:grpSp>
            <p:nvGrpSpPr>
              <p:cNvPr id="296" name="Google Shape;296;p45"/>
              <p:cNvGrpSpPr/>
              <p:nvPr/>
            </p:nvGrpSpPr>
            <p:grpSpPr>
              <a:xfrm>
                <a:off x="1312717" y="2143871"/>
                <a:ext cx="343269" cy="342505"/>
                <a:chOff x="1745217" y="1515471"/>
                <a:chExt cx="343269" cy="342505"/>
              </a:xfrm>
            </p:grpSpPr>
            <p:sp>
              <p:nvSpPr>
                <p:cNvPr id="297" name="Google Shape;297;p45"/>
                <p:cNvSpPr/>
                <p:nvPr/>
              </p:nvSpPr>
              <p:spPr>
                <a:xfrm>
                  <a:off x="1854448" y="1647096"/>
                  <a:ext cx="22012" cy="21630"/>
                </a:xfrm>
                <a:custGeom>
                  <a:rect b="b" l="l" r="r" t="t"/>
                  <a:pathLst>
                    <a:path extrusionOk="0" h="679" w="691">
                      <a:moveTo>
                        <a:pt x="346" y="0"/>
                      </a:moveTo>
                      <a:cubicBezTo>
                        <a:pt x="155" y="0"/>
                        <a:pt x="0" y="155"/>
                        <a:pt x="0" y="345"/>
                      </a:cubicBezTo>
                      <a:cubicBezTo>
                        <a:pt x="0" y="536"/>
                        <a:pt x="155" y="679"/>
                        <a:pt x="346" y="679"/>
                      </a:cubicBezTo>
                      <a:cubicBezTo>
                        <a:pt x="536" y="679"/>
                        <a:pt x="691" y="536"/>
                        <a:pt x="691" y="345"/>
                      </a:cubicBezTo>
                      <a:cubicBezTo>
                        <a:pt x="691" y="155"/>
                        <a:pt x="536" y="0"/>
                        <a:pt x="346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45"/>
                <p:cNvSpPr/>
                <p:nvPr/>
              </p:nvSpPr>
              <p:spPr>
                <a:xfrm>
                  <a:off x="1906021" y="1647096"/>
                  <a:ext cx="21661" cy="21630"/>
                </a:xfrm>
                <a:custGeom>
                  <a:rect b="b" l="l" r="r" t="t"/>
                  <a:pathLst>
                    <a:path extrusionOk="0" h="679" w="68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45"/>
                      </a:cubicBezTo>
                      <a:cubicBezTo>
                        <a:pt x="0" y="536"/>
                        <a:pt x="143" y="679"/>
                        <a:pt x="334" y="679"/>
                      </a:cubicBezTo>
                      <a:cubicBezTo>
                        <a:pt x="524" y="679"/>
                        <a:pt x="679" y="536"/>
                        <a:pt x="679" y="345"/>
                      </a:cubicBezTo>
                      <a:cubicBezTo>
                        <a:pt x="679" y="155"/>
                        <a:pt x="524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45"/>
                <p:cNvSpPr/>
                <p:nvPr/>
              </p:nvSpPr>
              <p:spPr>
                <a:xfrm>
                  <a:off x="1956830" y="1647096"/>
                  <a:ext cx="22044" cy="21630"/>
                </a:xfrm>
                <a:custGeom>
                  <a:rect b="b" l="l" r="r" t="t"/>
                  <a:pathLst>
                    <a:path extrusionOk="0" h="679" w="692">
                      <a:moveTo>
                        <a:pt x="346" y="0"/>
                      </a:moveTo>
                      <a:cubicBezTo>
                        <a:pt x="156" y="0"/>
                        <a:pt x="1" y="155"/>
                        <a:pt x="1" y="345"/>
                      </a:cubicBezTo>
                      <a:cubicBezTo>
                        <a:pt x="1" y="536"/>
                        <a:pt x="156" y="679"/>
                        <a:pt x="346" y="679"/>
                      </a:cubicBezTo>
                      <a:cubicBezTo>
                        <a:pt x="537" y="679"/>
                        <a:pt x="691" y="536"/>
                        <a:pt x="691" y="345"/>
                      </a:cubicBezTo>
                      <a:cubicBezTo>
                        <a:pt x="691" y="155"/>
                        <a:pt x="537" y="0"/>
                        <a:pt x="346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45"/>
                <p:cNvSpPr/>
                <p:nvPr/>
              </p:nvSpPr>
              <p:spPr>
                <a:xfrm>
                  <a:off x="1745217" y="1515471"/>
                  <a:ext cx="343269" cy="342505"/>
                </a:xfrm>
                <a:custGeom>
                  <a:rect b="b" l="l" r="r" t="t"/>
                  <a:pathLst>
                    <a:path extrusionOk="0" h="10752" w="10776">
                      <a:moveTo>
                        <a:pt x="5382" y="1"/>
                      </a:moveTo>
                      <a:cubicBezTo>
                        <a:pt x="3953" y="1"/>
                        <a:pt x="2608" y="453"/>
                        <a:pt x="1596" y="1286"/>
                      </a:cubicBezTo>
                      <a:cubicBezTo>
                        <a:pt x="560" y="2144"/>
                        <a:pt x="0" y="3251"/>
                        <a:pt x="0" y="4465"/>
                      </a:cubicBezTo>
                      <a:cubicBezTo>
                        <a:pt x="0" y="5513"/>
                        <a:pt x="465" y="6561"/>
                        <a:pt x="1274" y="7359"/>
                      </a:cubicBezTo>
                      <a:cubicBezTo>
                        <a:pt x="2072" y="8121"/>
                        <a:pt x="3120" y="8645"/>
                        <a:pt x="4298" y="8835"/>
                      </a:cubicBezTo>
                      <a:cubicBezTo>
                        <a:pt x="4310" y="9442"/>
                        <a:pt x="4108" y="10014"/>
                        <a:pt x="3703" y="10478"/>
                      </a:cubicBezTo>
                      <a:cubicBezTo>
                        <a:pt x="3655" y="10514"/>
                        <a:pt x="3644" y="10597"/>
                        <a:pt x="3679" y="10657"/>
                      </a:cubicBezTo>
                      <a:cubicBezTo>
                        <a:pt x="3703" y="10704"/>
                        <a:pt x="3763" y="10752"/>
                        <a:pt x="3834" y="10752"/>
                      </a:cubicBezTo>
                      <a:cubicBezTo>
                        <a:pt x="5025" y="10752"/>
                        <a:pt x="6084" y="9966"/>
                        <a:pt x="6442" y="8835"/>
                      </a:cubicBezTo>
                      <a:cubicBezTo>
                        <a:pt x="7406" y="8668"/>
                        <a:pt x="8287" y="8299"/>
                        <a:pt x="9013" y="7752"/>
                      </a:cubicBezTo>
                      <a:cubicBezTo>
                        <a:pt x="9097" y="7692"/>
                        <a:pt x="9109" y="7585"/>
                        <a:pt x="9049" y="7513"/>
                      </a:cubicBezTo>
                      <a:cubicBezTo>
                        <a:pt x="9014" y="7465"/>
                        <a:pt x="8963" y="7441"/>
                        <a:pt x="8913" y="7441"/>
                      </a:cubicBezTo>
                      <a:cubicBezTo>
                        <a:pt x="8877" y="7441"/>
                        <a:pt x="8841" y="7453"/>
                        <a:pt x="8811" y="7478"/>
                      </a:cubicBezTo>
                      <a:cubicBezTo>
                        <a:pt x="8096" y="8014"/>
                        <a:pt x="7215" y="8371"/>
                        <a:pt x="6275" y="8502"/>
                      </a:cubicBezTo>
                      <a:cubicBezTo>
                        <a:pt x="6203" y="8525"/>
                        <a:pt x="6156" y="8561"/>
                        <a:pt x="6132" y="8621"/>
                      </a:cubicBezTo>
                      <a:cubicBezTo>
                        <a:pt x="5894" y="9549"/>
                        <a:pt x="5120" y="10216"/>
                        <a:pt x="4215" y="10371"/>
                      </a:cubicBezTo>
                      <a:cubicBezTo>
                        <a:pt x="4537" y="9859"/>
                        <a:pt x="4703" y="9264"/>
                        <a:pt x="4644" y="8656"/>
                      </a:cubicBezTo>
                      <a:cubicBezTo>
                        <a:pt x="4644" y="8585"/>
                        <a:pt x="4572" y="8502"/>
                        <a:pt x="4489" y="8490"/>
                      </a:cubicBezTo>
                      <a:cubicBezTo>
                        <a:pt x="2084" y="8144"/>
                        <a:pt x="346" y="6442"/>
                        <a:pt x="346" y="4430"/>
                      </a:cubicBezTo>
                      <a:cubicBezTo>
                        <a:pt x="346" y="2156"/>
                        <a:pt x="2608" y="310"/>
                        <a:pt x="5382" y="310"/>
                      </a:cubicBezTo>
                      <a:cubicBezTo>
                        <a:pt x="8168" y="310"/>
                        <a:pt x="10430" y="2156"/>
                        <a:pt x="10430" y="4430"/>
                      </a:cubicBezTo>
                      <a:cubicBezTo>
                        <a:pt x="10430" y="5370"/>
                        <a:pt x="10025" y="6287"/>
                        <a:pt x="9311" y="7013"/>
                      </a:cubicBezTo>
                      <a:cubicBezTo>
                        <a:pt x="9251" y="7097"/>
                        <a:pt x="9251" y="7192"/>
                        <a:pt x="9311" y="7252"/>
                      </a:cubicBezTo>
                      <a:cubicBezTo>
                        <a:pt x="9353" y="7281"/>
                        <a:pt x="9397" y="7296"/>
                        <a:pt x="9439" y="7296"/>
                      </a:cubicBezTo>
                      <a:cubicBezTo>
                        <a:pt x="9481" y="7296"/>
                        <a:pt x="9519" y="7281"/>
                        <a:pt x="9549" y="7252"/>
                      </a:cubicBezTo>
                      <a:cubicBezTo>
                        <a:pt x="10347" y="6466"/>
                        <a:pt x="10775" y="5454"/>
                        <a:pt x="10775" y="4430"/>
                      </a:cubicBezTo>
                      <a:cubicBezTo>
                        <a:pt x="10775" y="3263"/>
                        <a:pt x="10204" y="2144"/>
                        <a:pt x="9180" y="1286"/>
                      </a:cubicBezTo>
                      <a:cubicBezTo>
                        <a:pt x="8168" y="453"/>
                        <a:pt x="6811" y="1"/>
                        <a:pt x="5382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1" name="Google Shape;301;p45"/>
            <p:cNvGrpSpPr/>
            <p:nvPr/>
          </p:nvGrpSpPr>
          <p:grpSpPr>
            <a:xfrm>
              <a:off x="1160317" y="3670896"/>
              <a:ext cx="343269" cy="342505"/>
              <a:chOff x="1745217" y="1515471"/>
              <a:chExt cx="343269" cy="342505"/>
            </a:xfrm>
          </p:grpSpPr>
          <p:sp>
            <p:nvSpPr>
              <p:cNvPr id="302" name="Google Shape;302;p45"/>
              <p:cNvSpPr/>
              <p:nvPr/>
            </p:nvSpPr>
            <p:spPr>
              <a:xfrm>
                <a:off x="1854448" y="1647096"/>
                <a:ext cx="22012" cy="21630"/>
              </a:xfrm>
              <a:custGeom>
                <a:rect b="b" l="l" r="r" t="t"/>
                <a:pathLst>
                  <a:path extrusionOk="0" h="679" w="691">
                    <a:moveTo>
                      <a:pt x="346" y="0"/>
                    </a:moveTo>
                    <a:cubicBezTo>
                      <a:pt x="155" y="0"/>
                      <a:pt x="0" y="155"/>
                      <a:pt x="0" y="345"/>
                    </a:cubicBezTo>
                    <a:cubicBezTo>
                      <a:pt x="0" y="536"/>
                      <a:pt x="155" y="679"/>
                      <a:pt x="346" y="679"/>
                    </a:cubicBezTo>
                    <a:cubicBezTo>
                      <a:pt x="536" y="679"/>
                      <a:pt x="691" y="536"/>
                      <a:pt x="691" y="345"/>
                    </a:cubicBezTo>
                    <a:cubicBezTo>
                      <a:pt x="691" y="155"/>
                      <a:pt x="536" y="0"/>
                      <a:pt x="34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5"/>
              <p:cNvSpPr/>
              <p:nvPr/>
            </p:nvSpPr>
            <p:spPr>
              <a:xfrm>
                <a:off x="1906021" y="1647096"/>
                <a:ext cx="21661" cy="21630"/>
              </a:xfrm>
              <a:custGeom>
                <a:rect b="b" l="l" r="r" t="t"/>
                <a:pathLst>
                  <a:path extrusionOk="0" h="679" w="680">
                    <a:moveTo>
                      <a:pt x="334" y="0"/>
                    </a:moveTo>
                    <a:cubicBezTo>
                      <a:pt x="143" y="0"/>
                      <a:pt x="0" y="155"/>
                      <a:pt x="0" y="345"/>
                    </a:cubicBezTo>
                    <a:cubicBezTo>
                      <a:pt x="0" y="536"/>
                      <a:pt x="143" y="679"/>
                      <a:pt x="334" y="679"/>
                    </a:cubicBezTo>
                    <a:cubicBezTo>
                      <a:pt x="524" y="679"/>
                      <a:pt x="679" y="536"/>
                      <a:pt x="679" y="345"/>
                    </a:cubicBezTo>
                    <a:cubicBezTo>
                      <a:pt x="679" y="155"/>
                      <a:pt x="524" y="0"/>
                      <a:pt x="3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5"/>
              <p:cNvSpPr/>
              <p:nvPr/>
            </p:nvSpPr>
            <p:spPr>
              <a:xfrm>
                <a:off x="1956830" y="1647096"/>
                <a:ext cx="22044" cy="21630"/>
              </a:xfrm>
              <a:custGeom>
                <a:rect b="b" l="l" r="r" t="t"/>
                <a:pathLst>
                  <a:path extrusionOk="0" h="679" w="692">
                    <a:moveTo>
                      <a:pt x="346" y="0"/>
                    </a:moveTo>
                    <a:cubicBezTo>
                      <a:pt x="156" y="0"/>
                      <a:pt x="1" y="155"/>
                      <a:pt x="1" y="345"/>
                    </a:cubicBezTo>
                    <a:cubicBezTo>
                      <a:pt x="1" y="536"/>
                      <a:pt x="156" y="679"/>
                      <a:pt x="346" y="679"/>
                    </a:cubicBezTo>
                    <a:cubicBezTo>
                      <a:pt x="537" y="679"/>
                      <a:pt x="691" y="536"/>
                      <a:pt x="691" y="345"/>
                    </a:cubicBezTo>
                    <a:cubicBezTo>
                      <a:pt x="691" y="155"/>
                      <a:pt x="537" y="0"/>
                      <a:pt x="34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5"/>
              <p:cNvSpPr/>
              <p:nvPr/>
            </p:nvSpPr>
            <p:spPr>
              <a:xfrm>
                <a:off x="1745217" y="1515471"/>
                <a:ext cx="343269" cy="342505"/>
              </a:xfrm>
              <a:custGeom>
                <a:rect b="b" l="l" r="r" t="t"/>
                <a:pathLst>
                  <a:path extrusionOk="0" h="10752" w="10776">
                    <a:moveTo>
                      <a:pt x="5382" y="1"/>
                    </a:moveTo>
                    <a:cubicBezTo>
                      <a:pt x="3953" y="1"/>
                      <a:pt x="2608" y="453"/>
                      <a:pt x="1596" y="1286"/>
                    </a:cubicBezTo>
                    <a:cubicBezTo>
                      <a:pt x="560" y="2144"/>
                      <a:pt x="0" y="3251"/>
                      <a:pt x="0" y="4465"/>
                    </a:cubicBezTo>
                    <a:cubicBezTo>
                      <a:pt x="0" y="5513"/>
                      <a:pt x="465" y="6561"/>
                      <a:pt x="1274" y="7359"/>
                    </a:cubicBezTo>
                    <a:cubicBezTo>
                      <a:pt x="2072" y="8121"/>
                      <a:pt x="3120" y="8645"/>
                      <a:pt x="4298" y="8835"/>
                    </a:cubicBezTo>
                    <a:cubicBezTo>
                      <a:pt x="4310" y="9442"/>
                      <a:pt x="4108" y="10014"/>
                      <a:pt x="3703" y="10478"/>
                    </a:cubicBezTo>
                    <a:cubicBezTo>
                      <a:pt x="3655" y="10514"/>
                      <a:pt x="3644" y="10597"/>
                      <a:pt x="3679" y="10657"/>
                    </a:cubicBezTo>
                    <a:cubicBezTo>
                      <a:pt x="3703" y="10704"/>
                      <a:pt x="3763" y="10752"/>
                      <a:pt x="3834" y="10752"/>
                    </a:cubicBezTo>
                    <a:cubicBezTo>
                      <a:pt x="5025" y="10752"/>
                      <a:pt x="6084" y="9966"/>
                      <a:pt x="6442" y="8835"/>
                    </a:cubicBezTo>
                    <a:cubicBezTo>
                      <a:pt x="7406" y="8668"/>
                      <a:pt x="8287" y="8299"/>
                      <a:pt x="9013" y="7752"/>
                    </a:cubicBezTo>
                    <a:cubicBezTo>
                      <a:pt x="9097" y="7692"/>
                      <a:pt x="9109" y="7585"/>
                      <a:pt x="9049" y="7513"/>
                    </a:cubicBezTo>
                    <a:cubicBezTo>
                      <a:pt x="9014" y="7465"/>
                      <a:pt x="8963" y="7441"/>
                      <a:pt x="8913" y="7441"/>
                    </a:cubicBezTo>
                    <a:cubicBezTo>
                      <a:pt x="8877" y="7441"/>
                      <a:pt x="8841" y="7453"/>
                      <a:pt x="8811" y="7478"/>
                    </a:cubicBezTo>
                    <a:cubicBezTo>
                      <a:pt x="8096" y="8014"/>
                      <a:pt x="7215" y="8371"/>
                      <a:pt x="6275" y="8502"/>
                    </a:cubicBezTo>
                    <a:cubicBezTo>
                      <a:pt x="6203" y="8525"/>
                      <a:pt x="6156" y="8561"/>
                      <a:pt x="6132" y="8621"/>
                    </a:cubicBezTo>
                    <a:cubicBezTo>
                      <a:pt x="5894" y="9549"/>
                      <a:pt x="5120" y="10216"/>
                      <a:pt x="4215" y="10371"/>
                    </a:cubicBezTo>
                    <a:cubicBezTo>
                      <a:pt x="4537" y="9859"/>
                      <a:pt x="4703" y="9264"/>
                      <a:pt x="4644" y="8656"/>
                    </a:cubicBezTo>
                    <a:cubicBezTo>
                      <a:pt x="4644" y="8585"/>
                      <a:pt x="4572" y="8502"/>
                      <a:pt x="4489" y="8490"/>
                    </a:cubicBezTo>
                    <a:cubicBezTo>
                      <a:pt x="2084" y="8144"/>
                      <a:pt x="346" y="6442"/>
                      <a:pt x="346" y="4430"/>
                    </a:cubicBezTo>
                    <a:cubicBezTo>
                      <a:pt x="346" y="2156"/>
                      <a:pt x="2608" y="310"/>
                      <a:pt x="5382" y="310"/>
                    </a:cubicBezTo>
                    <a:cubicBezTo>
                      <a:pt x="8168" y="310"/>
                      <a:pt x="10430" y="2156"/>
                      <a:pt x="10430" y="4430"/>
                    </a:cubicBezTo>
                    <a:cubicBezTo>
                      <a:pt x="10430" y="5370"/>
                      <a:pt x="10025" y="6287"/>
                      <a:pt x="9311" y="7013"/>
                    </a:cubicBezTo>
                    <a:cubicBezTo>
                      <a:pt x="9251" y="7097"/>
                      <a:pt x="9251" y="7192"/>
                      <a:pt x="9311" y="7252"/>
                    </a:cubicBezTo>
                    <a:cubicBezTo>
                      <a:pt x="9353" y="7281"/>
                      <a:pt x="9397" y="7296"/>
                      <a:pt x="9439" y="7296"/>
                    </a:cubicBezTo>
                    <a:cubicBezTo>
                      <a:pt x="9481" y="7296"/>
                      <a:pt x="9519" y="7281"/>
                      <a:pt x="9549" y="7252"/>
                    </a:cubicBezTo>
                    <a:cubicBezTo>
                      <a:pt x="10347" y="6466"/>
                      <a:pt x="10775" y="5454"/>
                      <a:pt x="10775" y="4430"/>
                    </a:cubicBezTo>
                    <a:cubicBezTo>
                      <a:pt x="10775" y="3263"/>
                      <a:pt x="10204" y="2144"/>
                      <a:pt x="9180" y="1286"/>
                    </a:cubicBezTo>
                    <a:cubicBezTo>
                      <a:pt x="8168" y="453"/>
                      <a:pt x="6811" y="1"/>
                      <a:pt x="538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" name="Google Shape;306;p45"/>
            <p:cNvGrpSpPr/>
            <p:nvPr/>
          </p:nvGrpSpPr>
          <p:grpSpPr>
            <a:xfrm>
              <a:off x="5137217" y="3670896"/>
              <a:ext cx="343269" cy="342505"/>
              <a:chOff x="1745217" y="1515471"/>
              <a:chExt cx="343269" cy="342505"/>
            </a:xfrm>
          </p:grpSpPr>
          <p:sp>
            <p:nvSpPr>
              <p:cNvPr id="307" name="Google Shape;307;p45"/>
              <p:cNvSpPr/>
              <p:nvPr/>
            </p:nvSpPr>
            <p:spPr>
              <a:xfrm>
                <a:off x="1854448" y="1647096"/>
                <a:ext cx="22012" cy="21630"/>
              </a:xfrm>
              <a:custGeom>
                <a:rect b="b" l="l" r="r" t="t"/>
                <a:pathLst>
                  <a:path extrusionOk="0" h="679" w="691">
                    <a:moveTo>
                      <a:pt x="346" y="0"/>
                    </a:moveTo>
                    <a:cubicBezTo>
                      <a:pt x="155" y="0"/>
                      <a:pt x="0" y="155"/>
                      <a:pt x="0" y="345"/>
                    </a:cubicBezTo>
                    <a:cubicBezTo>
                      <a:pt x="0" y="536"/>
                      <a:pt x="155" y="679"/>
                      <a:pt x="346" y="679"/>
                    </a:cubicBezTo>
                    <a:cubicBezTo>
                      <a:pt x="536" y="679"/>
                      <a:pt x="691" y="536"/>
                      <a:pt x="691" y="345"/>
                    </a:cubicBezTo>
                    <a:cubicBezTo>
                      <a:pt x="691" y="155"/>
                      <a:pt x="536" y="0"/>
                      <a:pt x="34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5"/>
              <p:cNvSpPr/>
              <p:nvPr/>
            </p:nvSpPr>
            <p:spPr>
              <a:xfrm>
                <a:off x="1906021" y="1647096"/>
                <a:ext cx="21661" cy="21630"/>
              </a:xfrm>
              <a:custGeom>
                <a:rect b="b" l="l" r="r" t="t"/>
                <a:pathLst>
                  <a:path extrusionOk="0" h="679" w="680">
                    <a:moveTo>
                      <a:pt x="334" y="0"/>
                    </a:moveTo>
                    <a:cubicBezTo>
                      <a:pt x="143" y="0"/>
                      <a:pt x="0" y="155"/>
                      <a:pt x="0" y="345"/>
                    </a:cubicBezTo>
                    <a:cubicBezTo>
                      <a:pt x="0" y="536"/>
                      <a:pt x="143" y="679"/>
                      <a:pt x="334" y="679"/>
                    </a:cubicBezTo>
                    <a:cubicBezTo>
                      <a:pt x="524" y="679"/>
                      <a:pt x="679" y="536"/>
                      <a:pt x="679" y="345"/>
                    </a:cubicBezTo>
                    <a:cubicBezTo>
                      <a:pt x="679" y="155"/>
                      <a:pt x="524" y="0"/>
                      <a:pt x="3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5"/>
              <p:cNvSpPr/>
              <p:nvPr/>
            </p:nvSpPr>
            <p:spPr>
              <a:xfrm>
                <a:off x="1956830" y="1647096"/>
                <a:ext cx="22044" cy="21630"/>
              </a:xfrm>
              <a:custGeom>
                <a:rect b="b" l="l" r="r" t="t"/>
                <a:pathLst>
                  <a:path extrusionOk="0" h="679" w="692">
                    <a:moveTo>
                      <a:pt x="346" y="0"/>
                    </a:moveTo>
                    <a:cubicBezTo>
                      <a:pt x="156" y="0"/>
                      <a:pt x="1" y="155"/>
                      <a:pt x="1" y="345"/>
                    </a:cubicBezTo>
                    <a:cubicBezTo>
                      <a:pt x="1" y="536"/>
                      <a:pt x="156" y="679"/>
                      <a:pt x="346" y="679"/>
                    </a:cubicBezTo>
                    <a:cubicBezTo>
                      <a:pt x="537" y="679"/>
                      <a:pt x="691" y="536"/>
                      <a:pt x="691" y="345"/>
                    </a:cubicBezTo>
                    <a:cubicBezTo>
                      <a:pt x="691" y="155"/>
                      <a:pt x="537" y="0"/>
                      <a:pt x="34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5"/>
              <p:cNvSpPr/>
              <p:nvPr/>
            </p:nvSpPr>
            <p:spPr>
              <a:xfrm>
                <a:off x="1745217" y="1515471"/>
                <a:ext cx="343269" cy="342505"/>
              </a:xfrm>
              <a:custGeom>
                <a:rect b="b" l="l" r="r" t="t"/>
                <a:pathLst>
                  <a:path extrusionOk="0" h="10752" w="10776">
                    <a:moveTo>
                      <a:pt x="5382" y="1"/>
                    </a:moveTo>
                    <a:cubicBezTo>
                      <a:pt x="3953" y="1"/>
                      <a:pt x="2608" y="453"/>
                      <a:pt x="1596" y="1286"/>
                    </a:cubicBezTo>
                    <a:cubicBezTo>
                      <a:pt x="560" y="2144"/>
                      <a:pt x="0" y="3251"/>
                      <a:pt x="0" y="4465"/>
                    </a:cubicBezTo>
                    <a:cubicBezTo>
                      <a:pt x="0" y="5513"/>
                      <a:pt x="465" y="6561"/>
                      <a:pt x="1274" y="7359"/>
                    </a:cubicBezTo>
                    <a:cubicBezTo>
                      <a:pt x="2072" y="8121"/>
                      <a:pt x="3120" y="8645"/>
                      <a:pt x="4298" y="8835"/>
                    </a:cubicBezTo>
                    <a:cubicBezTo>
                      <a:pt x="4310" y="9442"/>
                      <a:pt x="4108" y="10014"/>
                      <a:pt x="3703" y="10478"/>
                    </a:cubicBezTo>
                    <a:cubicBezTo>
                      <a:pt x="3655" y="10514"/>
                      <a:pt x="3644" y="10597"/>
                      <a:pt x="3679" y="10657"/>
                    </a:cubicBezTo>
                    <a:cubicBezTo>
                      <a:pt x="3703" y="10704"/>
                      <a:pt x="3763" y="10752"/>
                      <a:pt x="3834" y="10752"/>
                    </a:cubicBezTo>
                    <a:cubicBezTo>
                      <a:pt x="5025" y="10752"/>
                      <a:pt x="6084" y="9966"/>
                      <a:pt x="6442" y="8835"/>
                    </a:cubicBezTo>
                    <a:cubicBezTo>
                      <a:pt x="7406" y="8668"/>
                      <a:pt x="8287" y="8299"/>
                      <a:pt x="9013" y="7752"/>
                    </a:cubicBezTo>
                    <a:cubicBezTo>
                      <a:pt x="9097" y="7692"/>
                      <a:pt x="9109" y="7585"/>
                      <a:pt x="9049" y="7513"/>
                    </a:cubicBezTo>
                    <a:cubicBezTo>
                      <a:pt x="9014" y="7465"/>
                      <a:pt x="8963" y="7441"/>
                      <a:pt x="8913" y="7441"/>
                    </a:cubicBezTo>
                    <a:cubicBezTo>
                      <a:pt x="8877" y="7441"/>
                      <a:pt x="8841" y="7453"/>
                      <a:pt x="8811" y="7478"/>
                    </a:cubicBezTo>
                    <a:cubicBezTo>
                      <a:pt x="8096" y="8014"/>
                      <a:pt x="7215" y="8371"/>
                      <a:pt x="6275" y="8502"/>
                    </a:cubicBezTo>
                    <a:cubicBezTo>
                      <a:pt x="6203" y="8525"/>
                      <a:pt x="6156" y="8561"/>
                      <a:pt x="6132" y="8621"/>
                    </a:cubicBezTo>
                    <a:cubicBezTo>
                      <a:pt x="5894" y="9549"/>
                      <a:pt x="5120" y="10216"/>
                      <a:pt x="4215" y="10371"/>
                    </a:cubicBezTo>
                    <a:cubicBezTo>
                      <a:pt x="4537" y="9859"/>
                      <a:pt x="4703" y="9264"/>
                      <a:pt x="4644" y="8656"/>
                    </a:cubicBezTo>
                    <a:cubicBezTo>
                      <a:pt x="4644" y="8585"/>
                      <a:pt x="4572" y="8502"/>
                      <a:pt x="4489" y="8490"/>
                    </a:cubicBezTo>
                    <a:cubicBezTo>
                      <a:pt x="2084" y="8144"/>
                      <a:pt x="346" y="6442"/>
                      <a:pt x="346" y="4430"/>
                    </a:cubicBezTo>
                    <a:cubicBezTo>
                      <a:pt x="346" y="2156"/>
                      <a:pt x="2608" y="310"/>
                      <a:pt x="5382" y="310"/>
                    </a:cubicBezTo>
                    <a:cubicBezTo>
                      <a:pt x="8168" y="310"/>
                      <a:pt x="10430" y="2156"/>
                      <a:pt x="10430" y="4430"/>
                    </a:cubicBezTo>
                    <a:cubicBezTo>
                      <a:pt x="10430" y="5370"/>
                      <a:pt x="10025" y="6287"/>
                      <a:pt x="9311" y="7013"/>
                    </a:cubicBezTo>
                    <a:cubicBezTo>
                      <a:pt x="9251" y="7097"/>
                      <a:pt x="9251" y="7192"/>
                      <a:pt x="9311" y="7252"/>
                    </a:cubicBezTo>
                    <a:cubicBezTo>
                      <a:pt x="9353" y="7281"/>
                      <a:pt x="9397" y="7296"/>
                      <a:pt x="9439" y="7296"/>
                    </a:cubicBezTo>
                    <a:cubicBezTo>
                      <a:pt x="9481" y="7296"/>
                      <a:pt x="9519" y="7281"/>
                      <a:pt x="9549" y="7252"/>
                    </a:cubicBezTo>
                    <a:cubicBezTo>
                      <a:pt x="10347" y="6466"/>
                      <a:pt x="10775" y="5454"/>
                      <a:pt x="10775" y="4430"/>
                    </a:cubicBezTo>
                    <a:cubicBezTo>
                      <a:pt x="10775" y="3263"/>
                      <a:pt x="10204" y="2144"/>
                      <a:pt x="9180" y="1286"/>
                    </a:cubicBezTo>
                    <a:cubicBezTo>
                      <a:pt x="8168" y="453"/>
                      <a:pt x="6811" y="1"/>
                      <a:pt x="538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/>
        </p:nvSpPr>
        <p:spPr>
          <a:xfrm>
            <a:off x="605100" y="83975"/>
            <a:ext cx="1636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Pronouns </a:t>
            </a:r>
            <a:endParaRPr b="1" sz="2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773350" y="546225"/>
            <a:ext cx="4359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- conversion dictionary &amp; name format</a:t>
            </a:r>
            <a:endParaRPr sz="1700">
              <a:solidFill>
                <a:schemeClr val="lt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00" y="927225"/>
            <a:ext cx="7265900" cy="41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750" y="2487725"/>
            <a:ext cx="4034050" cy="2104475"/>
          </a:xfrm>
          <a:prstGeom prst="rect">
            <a:avLst/>
          </a:prstGeom>
          <a:noFill/>
          <a:ln cap="flat" cmpd="sng" w="28575">
            <a:solidFill>
              <a:srgbClr val="325D7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/>
        </p:nvSpPr>
        <p:spPr>
          <a:xfrm>
            <a:off x="605100" y="83975"/>
            <a:ext cx="1636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Pronouns </a:t>
            </a:r>
            <a:endParaRPr b="1" sz="2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773350" y="546225"/>
            <a:ext cx="4359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- replacement example</a:t>
            </a:r>
            <a:endParaRPr sz="1700">
              <a:solidFill>
                <a:schemeClr val="lt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325" name="Google Shape;325;p47"/>
          <p:cNvSpPr/>
          <p:nvPr/>
        </p:nvSpPr>
        <p:spPr>
          <a:xfrm rot="5400000">
            <a:off x="1922300" y="16250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7"/>
          <p:cNvSpPr/>
          <p:nvPr/>
        </p:nvSpPr>
        <p:spPr>
          <a:xfrm rot="5400000">
            <a:off x="1922300" y="31707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47"/>
          <p:cNvCxnSpPr>
            <a:stCxn id="325" idx="6"/>
            <a:endCxn id="326" idx="2"/>
          </p:cNvCxnSpPr>
          <p:nvPr/>
        </p:nvCxnSpPr>
        <p:spPr>
          <a:xfrm>
            <a:off x="2208650" y="2197775"/>
            <a:ext cx="0" cy="972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8" name="Google Shape;328;p47"/>
          <p:cNvGrpSpPr/>
          <p:nvPr/>
        </p:nvGrpSpPr>
        <p:grpSpPr>
          <a:xfrm>
            <a:off x="2074023" y="3281104"/>
            <a:ext cx="269261" cy="352050"/>
            <a:chOff x="1367060" y="2422129"/>
            <a:chExt cx="269261" cy="352050"/>
          </a:xfrm>
        </p:grpSpPr>
        <p:sp>
          <p:nvSpPr>
            <p:cNvPr id="329" name="Google Shape;329;p47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1414768" y="2535959"/>
              <a:ext cx="9145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43" name="Google Shape;343;p47"/>
          <p:cNvGrpSpPr/>
          <p:nvPr/>
        </p:nvGrpSpPr>
        <p:grpSpPr>
          <a:xfrm>
            <a:off x="2048614" y="1750582"/>
            <a:ext cx="320049" cy="318395"/>
            <a:chOff x="4667216" y="2915382"/>
            <a:chExt cx="320273" cy="318395"/>
          </a:xfrm>
        </p:grpSpPr>
        <p:sp>
          <p:nvSpPr>
            <p:cNvPr id="344" name="Google Shape;344;p47"/>
            <p:cNvSpPr/>
            <p:nvPr/>
          </p:nvSpPr>
          <p:spPr>
            <a:xfrm>
              <a:off x="4686154" y="2938140"/>
              <a:ext cx="166789" cy="163734"/>
            </a:xfrm>
            <a:custGeom>
              <a:rect b="b" l="l" r="r" t="t"/>
              <a:pathLst>
                <a:path extrusionOk="0" h="5144" w="524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4667216" y="2915382"/>
              <a:ext cx="320273" cy="318395"/>
            </a:xfrm>
            <a:custGeom>
              <a:rect b="b" l="l" r="r" t="t"/>
              <a:pathLst>
                <a:path extrusionOk="0" h="10003" w="10062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4733899" y="2960772"/>
              <a:ext cx="75469" cy="86546"/>
            </a:xfrm>
            <a:custGeom>
              <a:rect b="b" l="l" r="r" t="t"/>
              <a:pathLst>
                <a:path extrusionOk="0" h="2719" w="2371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4755894" y="3048431"/>
              <a:ext cx="31098" cy="32244"/>
            </a:xfrm>
            <a:custGeom>
              <a:rect b="b" l="l" r="r" t="t"/>
              <a:pathLst>
                <a:path extrusionOk="0" h="1013" w="977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47"/>
          <p:cNvSpPr txBox="1"/>
          <p:nvPr/>
        </p:nvSpPr>
        <p:spPr>
          <a:xfrm>
            <a:off x="2878975" y="1306325"/>
            <a:ext cx="39117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 love </a:t>
            </a:r>
            <a:r>
              <a:rPr b="1" lang="en" sz="1800">
                <a:solidFill>
                  <a:srgbClr val="CC4125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Go Eun’s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acting. </a:t>
            </a:r>
            <a:r>
              <a:rPr b="1" lang="en"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Her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chemistry with </a:t>
            </a:r>
            <a:r>
              <a:rPr b="1" lang="en"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gong yoo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is perfect.</a:t>
            </a:r>
            <a:endParaRPr sz="18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49" name="Google Shape;349;p47"/>
          <p:cNvSpPr txBox="1"/>
          <p:nvPr/>
        </p:nvSpPr>
        <p:spPr>
          <a:xfrm>
            <a:off x="2878984" y="2852025"/>
            <a:ext cx="37488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 love </a:t>
            </a:r>
            <a:r>
              <a:rPr b="1" lang="en" sz="1800">
                <a:solidFill>
                  <a:srgbClr val="CC4125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KimGoEun’s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acting. </a:t>
            </a:r>
            <a:r>
              <a:rPr b="1" lang="en"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KimGoEun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chemistry with </a:t>
            </a:r>
            <a:r>
              <a:rPr b="1" lang="en"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GongYoo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is perfect.</a:t>
            </a:r>
            <a:endParaRPr sz="18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350" name="Google Shape;3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900" y="1289338"/>
            <a:ext cx="7874949" cy="25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/>
        </p:nvSpPr>
        <p:spPr>
          <a:xfrm>
            <a:off x="605100" y="83975"/>
            <a:ext cx="1636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Pronouns </a:t>
            </a:r>
            <a:endParaRPr b="1" sz="2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773350" y="546225"/>
            <a:ext cx="4359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- replacement example</a:t>
            </a:r>
            <a:endParaRPr sz="1700">
              <a:solidFill>
                <a:schemeClr val="lt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357" name="Google Shape;357;p48"/>
          <p:cNvSpPr/>
          <p:nvPr/>
        </p:nvSpPr>
        <p:spPr>
          <a:xfrm rot="5400000">
            <a:off x="1922300" y="16250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 rot="5400000">
            <a:off x="1922300" y="31707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48"/>
          <p:cNvCxnSpPr>
            <a:stCxn id="357" idx="6"/>
            <a:endCxn id="358" idx="2"/>
          </p:cNvCxnSpPr>
          <p:nvPr/>
        </p:nvCxnSpPr>
        <p:spPr>
          <a:xfrm>
            <a:off x="2208650" y="2197775"/>
            <a:ext cx="0" cy="972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0" name="Google Shape;360;p48"/>
          <p:cNvGrpSpPr/>
          <p:nvPr/>
        </p:nvGrpSpPr>
        <p:grpSpPr>
          <a:xfrm>
            <a:off x="2074023" y="3281104"/>
            <a:ext cx="269261" cy="352050"/>
            <a:chOff x="1367060" y="2422129"/>
            <a:chExt cx="269261" cy="352050"/>
          </a:xfrm>
        </p:grpSpPr>
        <p:sp>
          <p:nvSpPr>
            <p:cNvPr id="361" name="Google Shape;361;p48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2" name="Google Shape;362;p48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3" name="Google Shape;363;p48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" name="Google Shape;364;p48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" name="Google Shape;365;p48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6" name="Google Shape;366;p48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7" name="Google Shape;367;p48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8" name="Google Shape;368;p48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71" name="Google Shape;371;p48"/>
            <p:cNvSpPr/>
            <p:nvPr/>
          </p:nvSpPr>
          <p:spPr>
            <a:xfrm>
              <a:off x="1414768" y="2535959"/>
              <a:ext cx="9145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72" name="Google Shape;372;p48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73" name="Google Shape;373;p48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74" name="Google Shape;374;p48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75" name="Google Shape;375;p48"/>
          <p:cNvGrpSpPr/>
          <p:nvPr/>
        </p:nvGrpSpPr>
        <p:grpSpPr>
          <a:xfrm>
            <a:off x="2048614" y="1750582"/>
            <a:ext cx="320049" cy="318395"/>
            <a:chOff x="4667216" y="2915382"/>
            <a:chExt cx="320273" cy="318395"/>
          </a:xfrm>
        </p:grpSpPr>
        <p:sp>
          <p:nvSpPr>
            <p:cNvPr id="376" name="Google Shape;376;p48"/>
            <p:cNvSpPr/>
            <p:nvPr/>
          </p:nvSpPr>
          <p:spPr>
            <a:xfrm>
              <a:off x="4686154" y="2938140"/>
              <a:ext cx="166789" cy="163734"/>
            </a:xfrm>
            <a:custGeom>
              <a:rect b="b" l="l" r="r" t="t"/>
              <a:pathLst>
                <a:path extrusionOk="0" h="5144" w="524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4667216" y="2915382"/>
              <a:ext cx="320273" cy="318395"/>
            </a:xfrm>
            <a:custGeom>
              <a:rect b="b" l="l" r="r" t="t"/>
              <a:pathLst>
                <a:path extrusionOk="0" h="10003" w="10062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4733899" y="2960772"/>
              <a:ext cx="75469" cy="86546"/>
            </a:xfrm>
            <a:custGeom>
              <a:rect b="b" l="l" r="r" t="t"/>
              <a:pathLst>
                <a:path extrusionOk="0" h="2719" w="2371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8"/>
            <p:cNvSpPr/>
            <p:nvPr/>
          </p:nvSpPr>
          <p:spPr>
            <a:xfrm>
              <a:off x="4755894" y="3048431"/>
              <a:ext cx="31098" cy="32244"/>
            </a:xfrm>
            <a:custGeom>
              <a:rect b="b" l="l" r="r" t="t"/>
              <a:pathLst>
                <a:path extrusionOk="0" h="1013" w="977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48"/>
          <p:cNvSpPr txBox="1"/>
          <p:nvPr/>
        </p:nvSpPr>
        <p:spPr>
          <a:xfrm>
            <a:off x="2878975" y="1306325"/>
            <a:ext cx="39117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 love </a:t>
            </a:r>
            <a:r>
              <a:rPr b="1" lang="en" sz="1800">
                <a:solidFill>
                  <a:srgbClr val="CC4125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Go Eun’s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acting. </a:t>
            </a:r>
            <a:r>
              <a:rPr b="1" lang="en"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Her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chemistry with </a:t>
            </a:r>
            <a:r>
              <a:rPr b="1" lang="en"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gong yoo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is perfect.</a:t>
            </a:r>
            <a:endParaRPr sz="18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81" name="Google Shape;381;p48"/>
          <p:cNvSpPr txBox="1"/>
          <p:nvPr/>
        </p:nvSpPr>
        <p:spPr>
          <a:xfrm>
            <a:off x="2878984" y="2852025"/>
            <a:ext cx="37488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 love </a:t>
            </a:r>
            <a:r>
              <a:rPr b="1" lang="en" sz="1800">
                <a:solidFill>
                  <a:srgbClr val="CC4125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KimGoEun’s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acting. </a:t>
            </a:r>
            <a:r>
              <a:rPr b="1" lang="en"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KimGoEun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chemistry with </a:t>
            </a:r>
            <a:r>
              <a:rPr b="1" lang="en"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GongYoo</a:t>
            </a:r>
            <a:r>
              <a:rPr lang="en"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is perfect.</a:t>
            </a:r>
            <a:endParaRPr sz="18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49"/>
          <p:cNvGrpSpPr/>
          <p:nvPr/>
        </p:nvGrpSpPr>
        <p:grpSpPr>
          <a:xfrm>
            <a:off x="754150" y="902300"/>
            <a:ext cx="7599075" cy="3540600"/>
            <a:chOff x="754150" y="902300"/>
            <a:chExt cx="7599075" cy="3540600"/>
          </a:xfrm>
        </p:grpSpPr>
        <p:pic>
          <p:nvPicPr>
            <p:cNvPr id="387" name="Google Shape;387;p49"/>
            <p:cNvPicPr preferRelativeResize="0"/>
            <p:nvPr/>
          </p:nvPicPr>
          <p:blipFill rotWithShape="1">
            <a:blip r:embed="rId4">
              <a:alphaModFix/>
            </a:blip>
            <a:srcRect b="0" l="23808" r="23808" t="0"/>
            <a:stretch/>
          </p:blipFill>
          <p:spPr>
            <a:xfrm>
              <a:off x="4820425" y="902300"/>
              <a:ext cx="3532800" cy="35406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88" name="Google Shape;388;p49"/>
            <p:cNvSpPr txBox="1"/>
            <p:nvPr/>
          </p:nvSpPr>
          <p:spPr>
            <a:xfrm>
              <a:off x="765275" y="3200900"/>
              <a:ext cx="29040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Dependency matcher</a:t>
              </a:r>
              <a:endParaRPr sz="18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389" name="Google Shape;389;p49"/>
            <p:cNvSpPr txBox="1"/>
            <p:nvPr/>
          </p:nvSpPr>
          <p:spPr>
            <a:xfrm>
              <a:off x="815077" y="1079550"/>
              <a:ext cx="2804400" cy="18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0">
                  <a:solidFill>
                    <a:srgbClr val="F3F3F3"/>
                  </a:solidFill>
                  <a:latin typeface="Rajdhani"/>
                  <a:ea typeface="Rajdhani"/>
                  <a:cs typeface="Rajdhani"/>
                  <a:sym typeface="Rajdhani"/>
                </a:rPr>
                <a:t>Extract</a:t>
              </a:r>
              <a:endParaRPr b="1" sz="5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0">
                  <a:solidFill>
                    <a:srgbClr val="F3F3F3"/>
                  </a:solidFill>
                  <a:latin typeface="Rajdhani"/>
                  <a:ea typeface="Rajdhani"/>
                  <a:cs typeface="Rajdhani"/>
                  <a:sym typeface="Rajdhani"/>
                </a:rPr>
                <a:t>    objects</a:t>
              </a:r>
              <a:endParaRPr b="1" sz="5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cxnSp>
          <p:nvCxnSpPr>
            <p:cNvPr id="390" name="Google Shape;390;p49"/>
            <p:cNvCxnSpPr/>
            <p:nvPr/>
          </p:nvCxnSpPr>
          <p:spPr>
            <a:xfrm flipH="1" rot="10800000">
              <a:off x="754150" y="2988400"/>
              <a:ext cx="3425700" cy="210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50"/>
          <p:cNvGrpSpPr/>
          <p:nvPr/>
        </p:nvGrpSpPr>
        <p:grpSpPr>
          <a:xfrm>
            <a:off x="4324300" y="1372400"/>
            <a:ext cx="495400" cy="473150"/>
            <a:chOff x="4324300" y="1536075"/>
            <a:chExt cx="495400" cy="473150"/>
          </a:xfrm>
        </p:grpSpPr>
        <p:cxnSp>
          <p:nvCxnSpPr>
            <p:cNvPr id="396" name="Google Shape;396;p50"/>
            <p:cNvCxnSpPr>
              <a:stCxn id="397" idx="2"/>
              <a:endCxn id="398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8" name="Google Shape;398;p50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" name="Google Shape;400;p50"/>
            <p:cNvCxnSpPr>
              <a:stCxn id="398" idx="7"/>
              <a:endCxn id="399" idx="2"/>
            </p:cNvCxnSpPr>
            <p:nvPr/>
          </p:nvCxnSpPr>
          <p:spPr>
            <a:xfrm flipH="1" rot="10800000">
              <a:off x="4390877" y="1575198"/>
              <a:ext cx="350700" cy="1170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50"/>
            <p:cNvCxnSpPr>
              <a:stCxn id="397" idx="7"/>
              <a:endCxn id="399" idx="4"/>
            </p:cNvCxnSpPr>
            <p:nvPr/>
          </p:nvCxnSpPr>
          <p:spPr>
            <a:xfrm flipH="1" rot="10800000">
              <a:off x="4730277" y="1614148"/>
              <a:ext cx="50400" cy="3285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2" name="Google Shape;4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75" y="902087"/>
            <a:ext cx="8280475" cy="36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431750" y="173625"/>
            <a:ext cx="278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Word dependency</a:t>
            </a:r>
            <a:endParaRPr b="1" sz="2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idx="1" type="subTitle"/>
          </p:nvPr>
        </p:nvSpPr>
        <p:spPr>
          <a:xfrm>
            <a:off x="1120600" y="1893800"/>
            <a:ext cx="4560900" cy="9864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 </a:t>
            </a:r>
            <a:r>
              <a:rPr lang="en" sz="1600"/>
              <a:t>I have not seen two male actors share such an easy yet fiery chemistry on-screen for a long time </a:t>
            </a:r>
            <a:r>
              <a:rPr lang="en" sz="3000"/>
              <a:t>”</a:t>
            </a:r>
            <a:endParaRPr sz="3000"/>
          </a:p>
        </p:txBody>
      </p:sp>
      <p:grpSp>
        <p:nvGrpSpPr>
          <p:cNvPr id="409" name="Google Shape;409;p51"/>
          <p:cNvGrpSpPr/>
          <p:nvPr/>
        </p:nvGrpSpPr>
        <p:grpSpPr>
          <a:xfrm>
            <a:off x="6169988" y="2058586"/>
            <a:ext cx="654572" cy="656830"/>
            <a:chOff x="5779408" y="3699191"/>
            <a:chExt cx="317645" cy="318757"/>
          </a:xfrm>
        </p:grpSpPr>
        <p:sp>
          <p:nvSpPr>
            <p:cNvPr id="410" name="Google Shape;410;p51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/>
        </p:nvSpPr>
        <p:spPr>
          <a:xfrm>
            <a:off x="638725" y="239200"/>
            <a:ext cx="3126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Keywords &amp; Patterns</a:t>
            </a:r>
            <a:endParaRPr b="1" sz="2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17" name="Google Shape;417;p52"/>
          <p:cNvSpPr txBox="1"/>
          <p:nvPr>
            <p:ph idx="4294967295" type="body"/>
          </p:nvPr>
        </p:nvSpPr>
        <p:spPr>
          <a:xfrm>
            <a:off x="809650" y="973175"/>
            <a:ext cx="7704000" cy="38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ajdhani"/>
                <a:ea typeface="Rajdhani"/>
                <a:cs typeface="Rajdhani"/>
                <a:sym typeface="Rajdhani"/>
              </a:rPr>
              <a:t>Chemistry</a:t>
            </a:r>
            <a:endParaRPr b="1" sz="1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/>
              <a:t>Chemistry between A and B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>
                <a:solidFill>
                  <a:schemeClr val="lt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</a:t>
            </a:r>
            <a:r>
              <a:rPr lang="en" sz="1400"/>
              <a:t>’s chemistry with B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...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Rajdhani"/>
                <a:ea typeface="Rajdhani"/>
                <a:cs typeface="Rajdhani"/>
                <a:sym typeface="Rajdhani"/>
              </a:rPr>
              <a:t>OTP (one true pairing)</a:t>
            </a:r>
            <a:endParaRPr b="1"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Rajdhani"/>
                <a:ea typeface="Rajdhani"/>
                <a:cs typeface="Rajdhani"/>
                <a:sym typeface="Rajdhani"/>
              </a:rPr>
              <a:t>Relationship</a:t>
            </a:r>
            <a:endParaRPr b="1"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Rajdhani"/>
                <a:ea typeface="Rajdhani"/>
                <a:cs typeface="Rajdhani"/>
                <a:sym typeface="Rajdhani"/>
              </a:rPr>
              <a:t>Ship</a:t>
            </a:r>
            <a:endParaRPr b="1"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Rajdhani"/>
                <a:ea typeface="Rajdhani"/>
                <a:cs typeface="Rajdhani"/>
                <a:sym typeface="Rajdhani"/>
              </a:rPr>
              <a:t>Root</a:t>
            </a:r>
            <a:endParaRPr b="1"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Rajdhani"/>
                <a:ea typeface="Rajdhani"/>
                <a:cs typeface="Rajdhani"/>
                <a:sym typeface="Rajdhani"/>
              </a:rPr>
              <a:t>Romance</a:t>
            </a:r>
            <a:endParaRPr b="1"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latin typeface="Rajdhani"/>
                <a:ea typeface="Rajdhani"/>
                <a:cs typeface="Rajdhani"/>
                <a:sym typeface="Rajdhani"/>
              </a:rPr>
              <a:t>Bromance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418" name="Google Shape;418;p52"/>
          <p:cNvSpPr txBox="1"/>
          <p:nvPr/>
        </p:nvSpPr>
        <p:spPr>
          <a:xfrm>
            <a:off x="1254725" y="854275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 and Motivation</a:t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950" y="1082525"/>
            <a:ext cx="3928625" cy="201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13" y="1262250"/>
            <a:ext cx="33623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/>
          <p:nvPr/>
        </p:nvSpPr>
        <p:spPr>
          <a:xfrm>
            <a:off x="3834988" y="2031375"/>
            <a:ext cx="767700" cy="4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6"/>
          <p:cNvSpPr/>
          <p:nvPr/>
        </p:nvSpPr>
        <p:spPr>
          <a:xfrm rot="1982277">
            <a:off x="1358557" y="3115635"/>
            <a:ext cx="767616" cy="4601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6"/>
          <p:cNvSpPr/>
          <p:nvPr/>
        </p:nvSpPr>
        <p:spPr>
          <a:xfrm rot="-2535608">
            <a:off x="6022135" y="3307135"/>
            <a:ext cx="767735" cy="4602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7513" y="3440425"/>
            <a:ext cx="1403211" cy="13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6">
            <a:alphaModFix/>
          </a:blip>
          <a:srcRect b="6369" l="13324" r="12934" t="2771"/>
          <a:stretch/>
        </p:blipFill>
        <p:spPr>
          <a:xfrm>
            <a:off x="4246650" y="3440425"/>
            <a:ext cx="1521574" cy="13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25" y="1069413"/>
            <a:ext cx="7925549" cy="30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 txBox="1"/>
          <p:nvPr/>
        </p:nvSpPr>
        <p:spPr>
          <a:xfrm>
            <a:off x="638725" y="239200"/>
            <a:ext cx="4818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Real &amp; character name dictionary</a:t>
            </a:r>
            <a:endParaRPr b="1" sz="2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54"/>
          <p:cNvGrpSpPr/>
          <p:nvPr/>
        </p:nvGrpSpPr>
        <p:grpSpPr>
          <a:xfrm>
            <a:off x="937386" y="1208020"/>
            <a:ext cx="7470893" cy="2355454"/>
            <a:chOff x="152400" y="152400"/>
            <a:chExt cx="8839202" cy="2727799"/>
          </a:xfrm>
        </p:grpSpPr>
        <p:pic>
          <p:nvPicPr>
            <p:cNvPr id="430" name="Google Shape;430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52400"/>
              <a:ext cx="8839202" cy="1463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603425"/>
              <a:ext cx="8839202" cy="1276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" name="Google Shape;432;p54"/>
          <p:cNvSpPr txBox="1"/>
          <p:nvPr/>
        </p:nvSpPr>
        <p:spPr>
          <a:xfrm>
            <a:off x="638725" y="239200"/>
            <a:ext cx="3126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Final pair dictionary</a:t>
            </a:r>
            <a:endParaRPr b="1" sz="2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55"/>
          <p:cNvGrpSpPr/>
          <p:nvPr/>
        </p:nvGrpSpPr>
        <p:grpSpPr>
          <a:xfrm>
            <a:off x="903750" y="644300"/>
            <a:ext cx="7538175" cy="3059275"/>
            <a:chOff x="903750" y="644300"/>
            <a:chExt cx="7538175" cy="3059275"/>
          </a:xfrm>
        </p:grpSpPr>
        <p:pic>
          <p:nvPicPr>
            <p:cNvPr id="438" name="Google Shape;438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925" y="1439925"/>
              <a:ext cx="7471000" cy="226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55"/>
            <p:cNvSpPr txBox="1"/>
            <p:nvPr/>
          </p:nvSpPr>
          <p:spPr>
            <a:xfrm>
              <a:off x="903750" y="644300"/>
              <a:ext cx="29133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rgbClr val="F3F3F3"/>
                  </a:solidFill>
                  <a:latin typeface="Rajdhani"/>
                  <a:ea typeface="Rajdhani"/>
                  <a:cs typeface="Rajdhani"/>
                  <a:sym typeface="Rajdhani"/>
                </a:rPr>
                <a:t>Sentiment analysis</a:t>
              </a:r>
              <a:endParaRPr b="1" sz="2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525" y="442625"/>
            <a:ext cx="6482299" cy="44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/>
          <p:nvPr>
            <p:ph type="title"/>
          </p:nvPr>
        </p:nvSpPr>
        <p:spPr>
          <a:xfrm>
            <a:off x="1937657" y="1418700"/>
            <a:ext cx="5268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What about newcomers?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300"/>
              <a:t>IMAGE ANALYSIS OF FACIAL SIMILARITY</a:t>
            </a:r>
            <a:endParaRPr sz="5300"/>
          </a:p>
        </p:txBody>
      </p:sp>
      <p:sp>
        <p:nvSpPr>
          <p:cNvPr id="455" name="Google Shape;455;p58"/>
          <p:cNvSpPr txBox="1"/>
          <p:nvPr>
            <p:ph idx="2" type="title"/>
          </p:nvPr>
        </p:nvSpPr>
        <p:spPr>
          <a:xfrm>
            <a:off x="4849169" y="1001125"/>
            <a:ext cx="31452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56" name="Google Shape;456;p58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to tackle cold start problem?</a:t>
            </a:r>
            <a:endParaRPr/>
          </a:p>
        </p:txBody>
      </p:sp>
      <p:pic>
        <p:nvPicPr>
          <p:cNvPr descr="Index of /public/images" id="462" name="Google Shape;46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532527"/>
            <a:ext cx="2078446" cy="2078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ex of /public/images" id="463" name="Google Shape;46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0967" y="1020983"/>
            <a:ext cx="852968" cy="85296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9"/>
          <p:cNvSpPr txBox="1"/>
          <p:nvPr/>
        </p:nvSpPr>
        <p:spPr>
          <a:xfrm>
            <a:off x="1935127" y="1967023"/>
            <a:ext cx="3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465" name="Google Shape;465;p59"/>
          <p:cNvSpPr txBox="1"/>
          <p:nvPr/>
        </p:nvSpPr>
        <p:spPr>
          <a:xfrm>
            <a:off x="7198618" y="1194786"/>
            <a:ext cx="3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pic>
        <p:nvPicPr>
          <p:cNvPr descr="Index of /public/images" id="466" name="Google Shape;46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2608" y="1981199"/>
            <a:ext cx="852968" cy="852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ex of /public/images" id="467" name="Google Shape;46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2608" y="2941415"/>
            <a:ext cx="852968" cy="852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ex of /public/images" id="468" name="Google Shape;46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2608" y="3901631"/>
            <a:ext cx="852968" cy="85296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9"/>
          <p:cNvSpPr txBox="1"/>
          <p:nvPr/>
        </p:nvSpPr>
        <p:spPr>
          <a:xfrm>
            <a:off x="7198618" y="2155002"/>
            <a:ext cx="3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470" name="Google Shape;470;p59"/>
          <p:cNvSpPr txBox="1"/>
          <p:nvPr/>
        </p:nvSpPr>
        <p:spPr>
          <a:xfrm>
            <a:off x="7198618" y="3158907"/>
            <a:ext cx="3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471" name="Google Shape;471;p59"/>
          <p:cNvSpPr txBox="1"/>
          <p:nvPr/>
        </p:nvSpPr>
        <p:spPr>
          <a:xfrm>
            <a:off x="7198618" y="4186152"/>
            <a:ext cx="3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cxnSp>
        <p:nvCxnSpPr>
          <p:cNvPr id="472" name="Google Shape;472;p59"/>
          <p:cNvCxnSpPr/>
          <p:nvPr/>
        </p:nvCxnSpPr>
        <p:spPr>
          <a:xfrm flipH="1" rot="10800000">
            <a:off x="3201472" y="1532388"/>
            <a:ext cx="3063300" cy="550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473" name="Google Shape;473;p59"/>
          <p:cNvCxnSpPr/>
          <p:nvPr/>
        </p:nvCxnSpPr>
        <p:spPr>
          <a:xfrm>
            <a:off x="3196046" y="2416612"/>
            <a:ext cx="3068700" cy="735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474" name="Google Shape;474;p59"/>
          <p:cNvCxnSpPr/>
          <p:nvPr/>
        </p:nvCxnSpPr>
        <p:spPr>
          <a:xfrm>
            <a:off x="3196046" y="2823667"/>
            <a:ext cx="3068700" cy="7062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475" name="Google Shape;475;p59"/>
          <p:cNvCxnSpPr/>
          <p:nvPr/>
        </p:nvCxnSpPr>
        <p:spPr>
          <a:xfrm>
            <a:off x="3196046" y="3158907"/>
            <a:ext cx="3047100" cy="128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TO TACKLE COLD START PROBLEM?</a:t>
            </a:r>
            <a:endParaRPr/>
          </a:p>
        </p:txBody>
      </p:sp>
      <p:pic>
        <p:nvPicPr>
          <p:cNvPr descr="Index of /public/images" id="481" name="Google Shape;48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532527"/>
            <a:ext cx="2078446" cy="2078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ex of /public/images" id="482" name="Google Shape;48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8400" y="1532527"/>
            <a:ext cx="2078446" cy="2078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circle with a black background&#10;&#10;Description automatically generated with low confidence" id="483" name="Google Shape;483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9372" y="1629253"/>
            <a:ext cx="1934535" cy="198171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/>
        </p:nvSpPr>
        <p:spPr>
          <a:xfrm>
            <a:off x="1935127" y="1967023"/>
            <a:ext cx="3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485" name="Google Shape;485;p60"/>
          <p:cNvSpPr txBox="1"/>
          <p:nvPr/>
        </p:nvSpPr>
        <p:spPr>
          <a:xfrm>
            <a:off x="4529472" y="1981199"/>
            <a:ext cx="3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486" name="Google Shape;486;p60"/>
          <p:cNvSpPr txBox="1"/>
          <p:nvPr/>
        </p:nvSpPr>
        <p:spPr>
          <a:xfrm>
            <a:off x="7022803" y="2048530"/>
            <a:ext cx="3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cxnSp>
        <p:nvCxnSpPr>
          <p:cNvPr id="487" name="Google Shape;487;p60"/>
          <p:cNvCxnSpPr/>
          <p:nvPr/>
        </p:nvCxnSpPr>
        <p:spPr>
          <a:xfrm>
            <a:off x="5507665" y="2232837"/>
            <a:ext cx="8187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488" name="Google Shape;488;p60"/>
          <p:cNvCxnSpPr/>
          <p:nvPr/>
        </p:nvCxnSpPr>
        <p:spPr>
          <a:xfrm>
            <a:off x="3013283" y="2234392"/>
            <a:ext cx="7857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DID WE DO IT?</a:t>
            </a:r>
            <a:endParaRPr/>
          </a:p>
        </p:txBody>
      </p:sp>
      <p:pic>
        <p:nvPicPr>
          <p:cNvPr descr="A close-up of a person smiling&#10;&#10;Description automatically generated" id="494" name="Google Shape;49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1144" y="1669312"/>
            <a:ext cx="2465546" cy="2417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young, posing&#10;&#10;Description automatically generated" id="495" name="Google Shape;495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0346" y="1669312"/>
            <a:ext cx="1959787" cy="2719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ng Il-Woo - AsianWiki" id="496" name="Google Shape;49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943" y="1669312"/>
            <a:ext cx="1963392" cy="271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61"/>
          <p:cNvCxnSpPr/>
          <p:nvPr/>
        </p:nvCxnSpPr>
        <p:spPr>
          <a:xfrm>
            <a:off x="2881423" y="2878101"/>
            <a:ext cx="4596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498" name="Google Shape;498;p61"/>
          <p:cNvCxnSpPr/>
          <p:nvPr/>
        </p:nvCxnSpPr>
        <p:spPr>
          <a:xfrm>
            <a:off x="5511208" y="2878101"/>
            <a:ext cx="4596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499" name="Google Shape;499;p61"/>
          <p:cNvSpPr txBox="1"/>
          <p:nvPr/>
        </p:nvSpPr>
        <p:spPr>
          <a:xfrm>
            <a:off x="1391167" y="1082525"/>
            <a:ext cx="63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MCTNN: Multitask Cascaded Convolution Networks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DID WE DO IT?</a:t>
            </a:r>
            <a:endParaRPr/>
          </a:p>
        </p:txBody>
      </p:sp>
      <p:pic>
        <p:nvPicPr>
          <p:cNvPr descr="A close-up of a person smiling&#10;&#10;Description automatically generated" id="505" name="Google Shape;50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353" y="1765004"/>
            <a:ext cx="2465546" cy="241757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2"/>
          <p:cNvSpPr txBox="1"/>
          <p:nvPr/>
        </p:nvSpPr>
        <p:spPr>
          <a:xfrm>
            <a:off x="1391167" y="1082525"/>
            <a:ext cx="63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VGGFace: Feature Extraction</a:t>
            </a:r>
            <a:endParaRPr/>
          </a:p>
        </p:txBody>
      </p:sp>
      <p:cxnSp>
        <p:nvCxnSpPr>
          <p:cNvPr id="507" name="Google Shape;507;p62"/>
          <p:cNvCxnSpPr/>
          <p:nvPr/>
        </p:nvCxnSpPr>
        <p:spPr>
          <a:xfrm>
            <a:off x="3785191" y="2870791"/>
            <a:ext cx="499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pic>
        <p:nvPicPr>
          <p:cNvPr id="508" name="Google Shape;508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9214" y="2665712"/>
            <a:ext cx="4169247" cy="41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839700" y="1838650"/>
            <a:ext cx="7704000" cy="30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General Outline:</a:t>
            </a:r>
            <a:endParaRPr b="1" sz="2700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73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Rajdhani"/>
              <a:buAutoNum type="arabicPeriod"/>
            </a:pPr>
            <a:r>
              <a:rPr b="1" lang="en" sz="2700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Create a Spider class and give it a name</a:t>
            </a:r>
            <a:endParaRPr b="1" sz="2700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ajdhani"/>
              <a:buAutoNum type="arabicPeriod"/>
            </a:pPr>
            <a:r>
              <a:rPr b="1" lang="en" sz="2700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Put in the first URL to be scraped</a:t>
            </a:r>
            <a:endParaRPr b="1" sz="2700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ajdhani"/>
              <a:buAutoNum type="arabicPeriod"/>
            </a:pPr>
            <a:r>
              <a:rPr b="1" lang="en" sz="2700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Define parse methods to extract information and follow new URLs</a:t>
            </a:r>
            <a:endParaRPr b="1" sz="2700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ajdhani"/>
              <a:buAutoNum type="arabicPeriod"/>
            </a:pPr>
            <a:r>
              <a:rPr b="1" lang="en" sz="2700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Yield data extracted into CSV file</a:t>
            </a:r>
            <a:endParaRPr b="1" sz="2700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5" name="Google Shape;135;p27"/>
          <p:cNvSpPr txBox="1"/>
          <p:nvPr>
            <p:ph type="title"/>
          </p:nvPr>
        </p:nvSpPr>
        <p:spPr>
          <a:xfrm>
            <a:off x="839700" y="375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</a:t>
            </a:r>
            <a:endParaRPr/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5" y="116075"/>
            <a:ext cx="32766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4">
            <a:alphaModFix/>
          </a:blip>
          <a:srcRect b="21806" l="0" r="0" t="24562"/>
          <a:stretch/>
        </p:blipFill>
        <p:spPr>
          <a:xfrm>
            <a:off x="6663100" y="264400"/>
            <a:ext cx="2107400" cy="1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DID WE DO IT?</a:t>
            </a:r>
            <a:endParaRPr/>
          </a:p>
        </p:txBody>
      </p:sp>
      <p:pic>
        <p:nvPicPr>
          <p:cNvPr descr="A close-up of a person smiling&#10;&#10;Description automatically generated" id="514" name="Google Shape;51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244" y="1765951"/>
            <a:ext cx="1277605" cy="125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3"/>
          <p:cNvSpPr txBox="1"/>
          <p:nvPr/>
        </p:nvSpPr>
        <p:spPr>
          <a:xfrm>
            <a:off x="1391167" y="1082525"/>
            <a:ext cx="63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Scipy Cosine Distance to find similarity</a:t>
            </a:r>
            <a:endParaRPr/>
          </a:p>
        </p:txBody>
      </p:sp>
      <p:cxnSp>
        <p:nvCxnSpPr>
          <p:cNvPr id="516" name="Google Shape;516;p63"/>
          <p:cNvCxnSpPr/>
          <p:nvPr/>
        </p:nvCxnSpPr>
        <p:spPr>
          <a:xfrm>
            <a:off x="2094613" y="2392325"/>
            <a:ext cx="499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pic>
        <p:nvPicPr>
          <p:cNvPr id="517" name="Google Shape;51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1938" y="2161592"/>
            <a:ext cx="4169247" cy="41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244" y="3206279"/>
            <a:ext cx="1277605" cy="12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1938" y="3650817"/>
            <a:ext cx="4169247" cy="410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63"/>
          <p:cNvCxnSpPr/>
          <p:nvPr/>
        </p:nvCxnSpPr>
        <p:spPr>
          <a:xfrm>
            <a:off x="2094614" y="3832653"/>
            <a:ext cx="499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pic>
        <p:nvPicPr>
          <p:cNvPr descr="Difference between cosine similarity and cosine distance - Stack Overflow" id="521" name="Google Shape;521;p63"/>
          <p:cNvPicPr preferRelativeResize="0"/>
          <p:nvPr/>
        </p:nvPicPr>
        <p:blipFill rotWithShape="1">
          <a:blip r:embed="rId8">
            <a:alphaModFix/>
          </a:blip>
          <a:srcRect b="12482" l="72209" r="0" t="33852"/>
          <a:stretch/>
        </p:blipFill>
        <p:spPr>
          <a:xfrm>
            <a:off x="7006856" y="2709405"/>
            <a:ext cx="1839431" cy="735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63"/>
          <p:cNvCxnSpPr/>
          <p:nvPr/>
        </p:nvCxnSpPr>
        <p:spPr>
          <a:xfrm>
            <a:off x="7060018" y="2340073"/>
            <a:ext cx="499800" cy="184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523" name="Google Shape;523;p63"/>
          <p:cNvCxnSpPr/>
          <p:nvPr/>
        </p:nvCxnSpPr>
        <p:spPr>
          <a:xfrm flipH="1" rot="10800000">
            <a:off x="7060018" y="3650697"/>
            <a:ext cx="499800" cy="2052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DASHBOARD</a:t>
            </a:r>
            <a:endParaRPr/>
          </a:p>
        </p:txBody>
      </p:sp>
      <p:grpSp>
        <p:nvGrpSpPr>
          <p:cNvPr id="529" name="Google Shape;529;p6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530" name="Google Shape;530;p6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" name="Google Shape;532;p6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533" name="Google Shape;533;p6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6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35" name="Google Shape;535;p6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536" name="Google Shape;536;p6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7" name="Google Shape;537;p64"/>
          <p:cNvSpPr txBox="1"/>
          <p:nvPr/>
        </p:nvSpPr>
        <p:spPr>
          <a:xfrm>
            <a:off x="4677036" y="2639311"/>
            <a:ext cx="401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https://valencialie11.shinyapps.io/actormatcher/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538" name="Google Shape;538;p64"/>
          <p:cNvPicPr preferRelativeResize="0"/>
          <p:nvPr/>
        </p:nvPicPr>
        <p:blipFill rotWithShape="1">
          <a:blip r:embed="rId5">
            <a:alphaModFix/>
          </a:blip>
          <a:srcRect b="26170" l="-40" r="-40" t="12610"/>
          <a:stretch/>
        </p:blipFill>
        <p:spPr>
          <a:xfrm>
            <a:off x="720099" y="1803668"/>
            <a:ext cx="3351103" cy="201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WORKLOAD DISTRIBUTION </a:t>
            </a:r>
            <a:endParaRPr/>
          </a:p>
        </p:txBody>
      </p:sp>
      <p:graphicFrame>
        <p:nvGraphicFramePr>
          <p:cNvPr id="544" name="Google Shape;544;p65"/>
          <p:cNvGraphicFramePr/>
          <p:nvPr/>
        </p:nvGraphicFramePr>
        <p:xfrm>
          <a:off x="1360966" y="174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{573192D5-E7AE-4718-B372-8B5557439815}</a:tableStyleId>
              </a:tblPr>
              <a:tblGrid>
                <a:gridCol w="2165375"/>
                <a:gridCol w="2180225"/>
                <a:gridCol w="2138075"/>
              </a:tblGrid>
              <a:tr h="112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" sz="3000" u="none" cap="none" strike="noStrike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JACINTHA</a:t>
                      </a:r>
                      <a:endParaRPr b="1" sz="3000" u="none" cap="none" strike="noStrike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2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" sz="3000" u="none" cap="none" strike="noStrike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XING YU</a:t>
                      </a:r>
                      <a:endParaRPr b="1" sz="3000" u="none" cap="none" strike="noStrike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2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" sz="3000" u="none" cap="none" strike="noStrike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VALENCIA</a:t>
                      </a:r>
                      <a:endParaRPr b="1" sz="3000" u="none" cap="none" strike="noStrike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270"/>
                      </a:schemeClr>
                    </a:solidFill>
                  </a:tcPr>
                </a:tc>
              </a:tr>
              <a:tr h="97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Webscraping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, </a:t>
                      </a:r>
                      <a:r>
                        <a:rPr lang="en" sz="1400" u="none" cap="none" strike="noStrike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Data Cleaning and EDA</a:t>
                      </a:r>
                      <a:endParaRPr sz="1400" u="none" cap="none" strike="noStrike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2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Pattern matching and sentiment analysis</a:t>
                      </a:r>
                      <a:endParaRPr sz="1400" u="none" cap="none" strike="noStrike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2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Facial similarity analysis and dashboard </a:t>
                      </a:r>
                      <a:endParaRPr sz="1400" u="none" cap="none" strike="noStrike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>
                        <a:alpha val="2627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 txBox="1"/>
          <p:nvPr>
            <p:ph type="ctrTitle"/>
          </p:nvPr>
        </p:nvSpPr>
        <p:spPr>
          <a:xfrm>
            <a:off x="2328530" y="725400"/>
            <a:ext cx="47739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50" name="Google Shape;550;p66"/>
          <p:cNvSpPr txBox="1"/>
          <p:nvPr>
            <p:ph idx="1" type="subTitle"/>
          </p:nvPr>
        </p:nvSpPr>
        <p:spPr>
          <a:xfrm>
            <a:off x="2601852" y="2424967"/>
            <a:ext cx="40200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Any Questions?</a:t>
            </a:r>
            <a:endParaRPr sz="2400"/>
          </a:p>
        </p:txBody>
      </p:sp>
      <p:sp>
        <p:nvSpPr>
          <p:cNvPr id="551" name="Google Shape;551;p66"/>
          <p:cNvSpPr txBox="1"/>
          <p:nvPr/>
        </p:nvSpPr>
        <p:spPr>
          <a:xfrm>
            <a:off x="3500975" y="4280644"/>
            <a:ext cx="2142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Please keep this slide for attribution.</a:t>
            </a:r>
            <a:endParaRPr b="0" i="0" sz="9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how to find XPATH for scraping</a:t>
            </a:r>
            <a:endParaRPr/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b="54837" l="3499" r="33105" t="24437"/>
          <a:stretch/>
        </p:blipFill>
        <p:spPr>
          <a:xfrm>
            <a:off x="44550" y="1261950"/>
            <a:ext cx="9054900" cy="18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 rotWithShape="1">
          <a:blip r:embed="rId4">
            <a:alphaModFix/>
          </a:blip>
          <a:srcRect b="0" l="0" r="0" t="53527"/>
          <a:stretch/>
        </p:blipFill>
        <p:spPr>
          <a:xfrm>
            <a:off x="152513" y="3414500"/>
            <a:ext cx="8839174" cy="8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/>
          <p:nvPr/>
        </p:nvSpPr>
        <p:spPr>
          <a:xfrm rot="-1141415">
            <a:off x="4727750" y="1519748"/>
            <a:ext cx="277030" cy="145754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how to find XPATH for scraping</a:t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 rotWithShape="1">
          <a:blip r:embed="rId3">
            <a:alphaModFix/>
          </a:blip>
          <a:srcRect b="54837" l="3499" r="33105" t="24437"/>
          <a:stretch/>
        </p:blipFill>
        <p:spPr>
          <a:xfrm>
            <a:off x="44550" y="1261950"/>
            <a:ext cx="9054900" cy="18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 b="0" l="0" r="0" t="53527"/>
          <a:stretch/>
        </p:blipFill>
        <p:spPr>
          <a:xfrm>
            <a:off x="152513" y="3414500"/>
            <a:ext cx="8839174" cy="8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/>
          <p:nvPr/>
        </p:nvSpPr>
        <p:spPr>
          <a:xfrm>
            <a:off x="5158725" y="1466000"/>
            <a:ext cx="2287800" cy="13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4" name="Google Shape;154;p29"/>
          <p:cNvSpPr/>
          <p:nvPr/>
        </p:nvSpPr>
        <p:spPr>
          <a:xfrm>
            <a:off x="1615100" y="3414500"/>
            <a:ext cx="2422200" cy="22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how to find XPATH for scraping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 b="54837" l="3499" r="33105" t="24437"/>
          <a:stretch/>
        </p:blipFill>
        <p:spPr>
          <a:xfrm>
            <a:off x="44550" y="1261950"/>
            <a:ext cx="9054900" cy="18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 rotWithShape="1">
          <a:blip r:embed="rId4">
            <a:alphaModFix/>
          </a:blip>
          <a:srcRect b="0" l="0" r="0" t="53527"/>
          <a:stretch/>
        </p:blipFill>
        <p:spPr>
          <a:xfrm>
            <a:off x="152513" y="3414500"/>
            <a:ext cx="8839174" cy="8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/>
          <p:nvPr/>
        </p:nvSpPr>
        <p:spPr>
          <a:xfrm>
            <a:off x="5397950" y="1899600"/>
            <a:ext cx="2407200" cy="13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3" name="Google Shape;163;p30"/>
          <p:cNvSpPr/>
          <p:nvPr/>
        </p:nvSpPr>
        <p:spPr>
          <a:xfrm>
            <a:off x="2661725" y="3992900"/>
            <a:ext cx="2496900" cy="23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how to find XPATH for scraping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 b="54837" l="3499" r="33105" t="24437"/>
          <a:stretch/>
        </p:blipFill>
        <p:spPr>
          <a:xfrm>
            <a:off x="44550" y="1261950"/>
            <a:ext cx="9054900" cy="18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 rotWithShape="1">
          <a:blip r:embed="rId4">
            <a:alphaModFix/>
          </a:blip>
          <a:srcRect b="0" l="0" r="0" t="53527"/>
          <a:stretch/>
        </p:blipFill>
        <p:spPr>
          <a:xfrm>
            <a:off x="152513" y="3414500"/>
            <a:ext cx="8839174" cy="8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5457775" y="2181175"/>
            <a:ext cx="553200" cy="15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2" name="Google Shape;172;p31"/>
          <p:cNvSpPr/>
          <p:nvPr/>
        </p:nvSpPr>
        <p:spPr>
          <a:xfrm>
            <a:off x="5188650" y="3992750"/>
            <a:ext cx="687900" cy="23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how to find XPATH for scraping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54837" l="3499" r="33105" t="24437"/>
          <a:stretch/>
        </p:blipFill>
        <p:spPr>
          <a:xfrm>
            <a:off x="44550" y="1261950"/>
            <a:ext cx="9054900" cy="18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 rotWithShape="1">
          <a:blip r:embed="rId4">
            <a:alphaModFix/>
          </a:blip>
          <a:srcRect b="0" l="0" r="0" t="53527"/>
          <a:stretch/>
        </p:blipFill>
        <p:spPr>
          <a:xfrm>
            <a:off x="152513" y="3414500"/>
            <a:ext cx="8839174" cy="8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5652150" y="2462202"/>
            <a:ext cx="1270800" cy="16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1" name="Google Shape;181;p32"/>
          <p:cNvSpPr/>
          <p:nvPr/>
        </p:nvSpPr>
        <p:spPr>
          <a:xfrm>
            <a:off x="5816650" y="4002375"/>
            <a:ext cx="1435500" cy="22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